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257" r:id="rId2"/>
    <p:sldId id="745" r:id="rId3"/>
    <p:sldId id="295" r:id="rId4"/>
    <p:sldId id="746" r:id="rId5"/>
    <p:sldId id="258" r:id="rId6"/>
    <p:sldId id="296" r:id="rId7"/>
    <p:sldId id="738" r:id="rId8"/>
    <p:sldId id="366" r:id="rId9"/>
    <p:sldId id="262" r:id="rId10"/>
    <p:sldId id="261" r:id="rId11"/>
    <p:sldId id="739" r:id="rId12"/>
    <p:sldId id="740" r:id="rId13"/>
    <p:sldId id="741" r:id="rId14"/>
    <p:sldId id="297" r:id="rId15"/>
    <p:sldId id="264" r:id="rId16"/>
    <p:sldId id="748" r:id="rId17"/>
    <p:sldId id="267" r:id="rId18"/>
    <p:sldId id="742" r:id="rId19"/>
    <p:sldId id="277" r:id="rId20"/>
    <p:sldId id="736" r:id="rId21"/>
    <p:sldId id="278" r:id="rId22"/>
    <p:sldId id="744" r:id="rId23"/>
    <p:sldId id="726" r:id="rId24"/>
    <p:sldId id="734" r:id="rId25"/>
    <p:sldId id="310" r:id="rId26"/>
    <p:sldId id="308" r:id="rId27"/>
    <p:sldId id="280" r:id="rId28"/>
    <p:sldId id="747" r:id="rId29"/>
    <p:sldId id="743" r:id="rId30"/>
    <p:sldId id="270" r:id="rId31"/>
    <p:sldId id="272" r:id="rId32"/>
    <p:sldId id="510" r:id="rId33"/>
    <p:sldId id="269" r:id="rId34"/>
    <p:sldId id="266" r:id="rId35"/>
    <p:sldId id="268" r:id="rId36"/>
    <p:sldId id="265" r:id="rId37"/>
    <p:sldId id="372" r:id="rId38"/>
    <p:sldId id="373" r:id="rId39"/>
    <p:sldId id="371" r:id="rId40"/>
    <p:sldId id="374" r:id="rId41"/>
    <p:sldId id="377" r:id="rId42"/>
    <p:sldId id="378" r:id="rId43"/>
    <p:sldId id="735" r:id="rId44"/>
    <p:sldId id="635" r:id="rId45"/>
    <p:sldId id="274"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20013" autoAdjust="0"/>
    <p:restoredTop sz="94660"/>
  </p:normalViewPr>
  <p:slideViewPr>
    <p:cSldViewPr snapToGrid="0">
      <p:cViewPr varScale="1">
        <p:scale>
          <a:sx n="77" d="100"/>
          <a:sy n="77" d="100"/>
        </p:scale>
        <p:origin x="76" y="132"/>
      </p:cViewPr>
      <p:guideLst/>
    </p:cSldViewPr>
  </p:slideViewPr>
  <p:notesTextViewPr>
    <p:cViewPr>
      <p:scale>
        <a:sx n="1" d="1"/>
        <a:sy n="1" d="1"/>
      </p:scale>
      <p:origin x="0" y="0"/>
    </p:cViewPr>
  </p:notesTextViewPr>
  <p:sorterViewPr>
    <p:cViewPr varScale="1">
      <p:scale>
        <a:sx n="1" d="1"/>
        <a:sy n="1" d="1"/>
      </p:scale>
      <p:origin x="0" y="-820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B929C0-3BB5-4404-A995-BFC77A4F5FB1}" type="datetimeFigureOut">
              <a:rPr lang="en-US" smtClean="0"/>
              <a:t>6/29/2020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3D7327-52B2-43CE-9389-8B04D0F66F6B}" type="slidenum">
              <a:rPr lang="en-US" smtClean="0"/>
              <a:t>‹#›</a:t>
            </a:fld>
            <a:endParaRPr lang="en-US"/>
          </a:p>
        </p:txBody>
      </p:sp>
    </p:spTree>
    <p:extLst>
      <p:ext uri="{BB962C8B-B14F-4D97-AF65-F5344CB8AC3E}">
        <p14:creationId xmlns:p14="http://schemas.microsoft.com/office/powerpoint/2010/main" val="1023417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E3321-C01D-4AFA-A424-0094A6FFD8D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3EB2444-3B42-43F9-B37A-EC8F80A398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F30DFE2-EABD-4278-9C79-9C00C485FA4C}"/>
              </a:ext>
            </a:extLst>
          </p:cNvPr>
          <p:cNvSpPr>
            <a:spLocks noGrp="1"/>
          </p:cNvSpPr>
          <p:nvPr>
            <p:ph type="dt" sz="half" idx="10"/>
          </p:nvPr>
        </p:nvSpPr>
        <p:spPr/>
        <p:txBody>
          <a:bodyPr/>
          <a:lstStyle/>
          <a:p>
            <a:fld id="{D22924B6-19E2-47ED-8125-BF608FFCD209}" type="datetimeFigureOut">
              <a:rPr lang="en-US" smtClean="0"/>
              <a:t>6/29/2020</a:t>
            </a:fld>
            <a:endParaRPr lang="en-US"/>
          </a:p>
        </p:txBody>
      </p:sp>
      <p:sp>
        <p:nvSpPr>
          <p:cNvPr id="5" name="Footer Placeholder 4">
            <a:extLst>
              <a:ext uri="{FF2B5EF4-FFF2-40B4-BE49-F238E27FC236}">
                <a16:creationId xmlns:a16="http://schemas.microsoft.com/office/drawing/2014/main" id="{79AC49FE-CE41-4538-9A9B-C261CA860D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69831D-8815-45DF-9DD8-CFB35771D5BE}"/>
              </a:ext>
            </a:extLst>
          </p:cNvPr>
          <p:cNvSpPr>
            <a:spLocks noGrp="1"/>
          </p:cNvSpPr>
          <p:nvPr>
            <p:ph type="sldNum" sz="quarter" idx="12"/>
          </p:nvPr>
        </p:nvSpPr>
        <p:spPr/>
        <p:txBody>
          <a:bodyPr/>
          <a:lstStyle/>
          <a:p>
            <a:fld id="{F382DB5F-81DF-4B19-AF0C-8E9AF94AC014}" type="slidenum">
              <a:rPr lang="en-US" smtClean="0"/>
              <a:t>‹#›</a:t>
            </a:fld>
            <a:endParaRPr lang="en-US"/>
          </a:p>
        </p:txBody>
      </p:sp>
    </p:spTree>
    <p:extLst>
      <p:ext uri="{BB962C8B-B14F-4D97-AF65-F5344CB8AC3E}">
        <p14:creationId xmlns:p14="http://schemas.microsoft.com/office/powerpoint/2010/main" val="3007926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8BE6C-A1FE-43FA-82C8-2D672D895FE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9CA74CE-539C-45B9-9F4A-991B322E32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619ED1-FB00-45B4-823E-738C2D2BD756}"/>
              </a:ext>
            </a:extLst>
          </p:cNvPr>
          <p:cNvSpPr>
            <a:spLocks noGrp="1"/>
          </p:cNvSpPr>
          <p:nvPr>
            <p:ph type="dt" sz="half" idx="10"/>
          </p:nvPr>
        </p:nvSpPr>
        <p:spPr/>
        <p:txBody>
          <a:bodyPr/>
          <a:lstStyle/>
          <a:p>
            <a:fld id="{D22924B6-19E2-47ED-8125-BF608FFCD209}" type="datetimeFigureOut">
              <a:rPr lang="en-US" smtClean="0"/>
              <a:t>6/29/2020</a:t>
            </a:fld>
            <a:endParaRPr lang="en-US"/>
          </a:p>
        </p:txBody>
      </p:sp>
      <p:sp>
        <p:nvSpPr>
          <p:cNvPr id="5" name="Footer Placeholder 4">
            <a:extLst>
              <a:ext uri="{FF2B5EF4-FFF2-40B4-BE49-F238E27FC236}">
                <a16:creationId xmlns:a16="http://schemas.microsoft.com/office/drawing/2014/main" id="{444F29D2-19CE-4AE8-B1B9-B702D52A47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65CF2D-05E1-4846-BE18-5F425D1B19CE}"/>
              </a:ext>
            </a:extLst>
          </p:cNvPr>
          <p:cNvSpPr>
            <a:spLocks noGrp="1"/>
          </p:cNvSpPr>
          <p:nvPr>
            <p:ph type="sldNum" sz="quarter" idx="12"/>
          </p:nvPr>
        </p:nvSpPr>
        <p:spPr/>
        <p:txBody>
          <a:bodyPr/>
          <a:lstStyle/>
          <a:p>
            <a:fld id="{F382DB5F-81DF-4B19-AF0C-8E9AF94AC014}" type="slidenum">
              <a:rPr lang="en-US" smtClean="0"/>
              <a:t>‹#›</a:t>
            </a:fld>
            <a:endParaRPr lang="en-US"/>
          </a:p>
        </p:txBody>
      </p:sp>
    </p:spTree>
    <p:extLst>
      <p:ext uri="{BB962C8B-B14F-4D97-AF65-F5344CB8AC3E}">
        <p14:creationId xmlns:p14="http://schemas.microsoft.com/office/powerpoint/2010/main" val="522485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74D5DC-93D2-4CF0-A55E-A16C6A64F3B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F8A40AF-8484-4F30-A11C-0BCF6C22AA1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A6D1B0-C43D-4656-96BE-20D243C8B391}"/>
              </a:ext>
            </a:extLst>
          </p:cNvPr>
          <p:cNvSpPr>
            <a:spLocks noGrp="1"/>
          </p:cNvSpPr>
          <p:nvPr>
            <p:ph type="dt" sz="half" idx="10"/>
          </p:nvPr>
        </p:nvSpPr>
        <p:spPr/>
        <p:txBody>
          <a:bodyPr/>
          <a:lstStyle/>
          <a:p>
            <a:fld id="{D22924B6-19E2-47ED-8125-BF608FFCD209}" type="datetimeFigureOut">
              <a:rPr lang="en-US" smtClean="0"/>
              <a:t>6/29/2020</a:t>
            </a:fld>
            <a:endParaRPr lang="en-US"/>
          </a:p>
        </p:txBody>
      </p:sp>
      <p:sp>
        <p:nvSpPr>
          <p:cNvPr id="5" name="Footer Placeholder 4">
            <a:extLst>
              <a:ext uri="{FF2B5EF4-FFF2-40B4-BE49-F238E27FC236}">
                <a16:creationId xmlns:a16="http://schemas.microsoft.com/office/drawing/2014/main" id="{060D8F5F-639B-4A28-93C7-DF652744EA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093694-7A45-4124-A8D7-E3E7C90C39B1}"/>
              </a:ext>
            </a:extLst>
          </p:cNvPr>
          <p:cNvSpPr>
            <a:spLocks noGrp="1"/>
          </p:cNvSpPr>
          <p:nvPr>
            <p:ph type="sldNum" sz="quarter" idx="12"/>
          </p:nvPr>
        </p:nvSpPr>
        <p:spPr/>
        <p:txBody>
          <a:bodyPr/>
          <a:lstStyle/>
          <a:p>
            <a:fld id="{F382DB5F-81DF-4B19-AF0C-8E9AF94AC014}" type="slidenum">
              <a:rPr lang="en-US" smtClean="0"/>
              <a:t>‹#›</a:t>
            </a:fld>
            <a:endParaRPr lang="en-US"/>
          </a:p>
        </p:txBody>
      </p:sp>
    </p:spTree>
    <p:extLst>
      <p:ext uri="{BB962C8B-B14F-4D97-AF65-F5344CB8AC3E}">
        <p14:creationId xmlns:p14="http://schemas.microsoft.com/office/powerpoint/2010/main" val="3525200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7B14B-7F1E-4405-822F-E29F1DCFD68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4A2BFA-A402-47F9-A3C5-257225C632B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885AE2-691F-4D64-A81B-5443031E9DD9}"/>
              </a:ext>
            </a:extLst>
          </p:cNvPr>
          <p:cNvSpPr>
            <a:spLocks noGrp="1"/>
          </p:cNvSpPr>
          <p:nvPr>
            <p:ph type="dt" sz="half" idx="10"/>
          </p:nvPr>
        </p:nvSpPr>
        <p:spPr/>
        <p:txBody>
          <a:bodyPr/>
          <a:lstStyle/>
          <a:p>
            <a:fld id="{D22924B6-19E2-47ED-8125-BF608FFCD209}" type="datetimeFigureOut">
              <a:rPr lang="en-US" smtClean="0"/>
              <a:t>6/29/2020</a:t>
            </a:fld>
            <a:endParaRPr lang="en-US"/>
          </a:p>
        </p:txBody>
      </p:sp>
      <p:sp>
        <p:nvSpPr>
          <p:cNvPr id="5" name="Footer Placeholder 4">
            <a:extLst>
              <a:ext uri="{FF2B5EF4-FFF2-40B4-BE49-F238E27FC236}">
                <a16:creationId xmlns:a16="http://schemas.microsoft.com/office/drawing/2014/main" id="{C6A241FC-DC1F-4BE6-8428-468696BB51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5D08B0-672D-4DF0-8FD1-FCA468F36CAE}"/>
              </a:ext>
            </a:extLst>
          </p:cNvPr>
          <p:cNvSpPr>
            <a:spLocks noGrp="1"/>
          </p:cNvSpPr>
          <p:nvPr>
            <p:ph type="sldNum" sz="quarter" idx="12"/>
          </p:nvPr>
        </p:nvSpPr>
        <p:spPr/>
        <p:txBody>
          <a:bodyPr/>
          <a:lstStyle/>
          <a:p>
            <a:fld id="{F382DB5F-81DF-4B19-AF0C-8E9AF94AC014}" type="slidenum">
              <a:rPr lang="en-US" smtClean="0"/>
              <a:t>‹#›</a:t>
            </a:fld>
            <a:endParaRPr lang="en-US"/>
          </a:p>
        </p:txBody>
      </p:sp>
    </p:spTree>
    <p:extLst>
      <p:ext uri="{BB962C8B-B14F-4D97-AF65-F5344CB8AC3E}">
        <p14:creationId xmlns:p14="http://schemas.microsoft.com/office/powerpoint/2010/main" val="2710301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8482A-D0CC-410A-86DB-B3262D60645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1F29DF5-BAF3-4F61-92A6-2A7FD22D760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9061A9A-E797-4E4C-828F-65BAD01A5E86}"/>
              </a:ext>
            </a:extLst>
          </p:cNvPr>
          <p:cNvSpPr>
            <a:spLocks noGrp="1"/>
          </p:cNvSpPr>
          <p:nvPr>
            <p:ph type="dt" sz="half" idx="10"/>
          </p:nvPr>
        </p:nvSpPr>
        <p:spPr/>
        <p:txBody>
          <a:bodyPr/>
          <a:lstStyle/>
          <a:p>
            <a:fld id="{D22924B6-19E2-47ED-8125-BF608FFCD209}" type="datetimeFigureOut">
              <a:rPr lang="en-US" smtClean="0"/>
              <a:t>6/29/2020</a:t>
            </a:fld>
            <a:endParaRPr lang="en-US"/>
          </a:p>
        </p:txBody>
      </p:sp>
      <p:sp>
        <p:nvSpPr>
          <p:cNvPr id="5" name="Footer Placeholder 4">
            <a:extLst>
              <a:ext uri="{FF2B5EF4-FFF2-40B4-BE49-F238E27FC236}">
                <a16:creationId xmlns:a16="http://schemas.microsoft.com/office/drawing/2014/main" id="{DEF9AC3F-7F46-4BC0-B762-F954834652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A849DE-7450-4FAC-A993-B8B1137C3E8E}"/>
              </a:ext>
            </a:extLst>
          </p:cNvPr>
          <p:cNvSpPr>
            <a:spLocks noGrp="1"/>
          </p:cNvSpPr>
          <p:nvPr>
            <p:ph type="sldNum" sz="quarter" idx="12"/>
          </p:nvPr>
        </p:nvSpPr>
        <p:spPr/>
        <p:txBody>
          <a:bodyPr/>
          <a:lstStyle/>
          <a:p>
            <a:fld id="{F382DB5F-81DF-4B19-AF0C-8E9AF94AC014}" type="slidenum">
              <a:rPr lang="en-US" smtClean="0"/>
              <a:t>‹#›</a:t>
            </a:fld>
            <a:endParaRPr lang="en-US"/>
          </a:p>
        </p:txBody>
      </p:sp>
    </p:spTree>
    <p:extLst>
      <p:ext uri="{BB962C8B-B14F-4D97-AF65-F5344CB8AC3E}">
        <p14:creationId xmlns:p14="http://schemas.microsoft.com/office/powerpoint/2010/main" val="2208585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418F7-6394-4A72-A4BD-05ABB1ECA2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6BED5C2-5BE5-4FAA-9563-D82B9696C63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044D4FD-F510-478E-B433-F30F16EA597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F6DEC4C-82A1-4D3C-A317-B534DC2450F9}"/>
              </a:ext>
            </a:extLst>
          </p:cNvPr>
          <p:cNvSpPr>
            <a:spLocks noGrp="1"/>
          </p:cNvSpPr>
          <p:nvPr>
            <p:ph type="dt" sz="half" idx="10"/>
          </p:nvPr>
        </p:nvSpPr>
        <p:spPr/>
        <p:txBody>
          <a:bodyPr/>
          <a:lstStyle/>
          <a:p>
            <a:fld id="{D22924B6-19E2-47ED-8125-BF608FFCD209}" type="datetimeFigureOut">
              <a:rPr lang="en-US" smtClean="0"/>
              <a:t>6/29/2020</a:t>
            </a:fld>
            <a:endParaRPr lang="en-US"/>
          </a:p>
        </p:txBody>
      </p:sp>
      <p:sp>
        <p:nvSpPr>
          <p:cNvPr id="6" name="Footer Placeholder 5">
            <a:extLst>
              <a:ext uri="{FF2B5EF4-FFF2-40B4-BE49-F238E27FC236}">
                <a16:creationId xmlns:a16="http://schemas.microsoft.com/office/drawing/2014/main" id="{12953F43-515B-46D9-BC59-B1936DE599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786D7C-1AE2-4E13-9189-FCBF10AF3EBE}"/>
              </a:ext>
            </a:extLst>
          </p:cNvPr>
          <p:cNvSpPr>
            <a:spLocks noGrp="1"/>
          </p:cNvSpPr>
          <p:nvPr>
            <p:ph type="sldNum" sz="quarter" idx="12"/>
          </p:nvPr>
        </p:nvSpPr>
        <p:spPr/>
        <p:txBody>
          <a:bodyPr/>
          <a:lstStyle/>
          <a:p>
            <a:fld id="{F382DB5F-81DF-4B19-AF0C-8E9AF94AC014}" type="slidenum">
              <a:rPr lang="en-US" smtClean="0"/>
              <a:t>‹#›</a:t>
            </a:fld>
            <a:endParaRPr lang="en-US"/>
          </a:p>
        </p:txBody>
      </p:sp>
    </p:spTree>
    <p:extLst>
      <p:ext uri="{BB962C8B-B14F-4D97-AF65-F5344CB8AC3E}">
        <p14:creationId xmlns:p14="http://schemas.microsoft.com/office/powerpoint/2010/main" val="1629276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6A576-A397-46CC-B2B0-B5F8F5C332A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828D376-2EB2-4D59-B85D-104CC404C6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E36630-1B16-454E-81D4-89E3EB4D1B4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879B39C-88F3-4539-9AA9-5C76B7C2D7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87DD68F-B610-4D60-8FAB-75FA3C923AD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8336DCC-9549-4390-8EB2-C28C3AB7B879}"/>
              </a:ext>
            </a:extLst>
          </p:cNvPr>
          <p:cNvSpPr>
            <a:spLocks noGrp="1"/>
          </p:cNvSpPr>
          <p:nvPr>
            <p:ph type="dt" sz="half" idx="10"/>
          </p:nvPr>
        </p:nvSpPr>
        <p:spPr/>
        <p:txBody>
          <a:bodyPr/>
          <a:lstStyle/>
          <a:p>
            <a:fld id="{D22924B6-19E2-47ED-8125-BF608FFCD209}" type="datetimeFigureOut">
              <a:rPr lang="en-US" smtClean="0"/>
              <a:t>6/29/2020</a:t>
            </a:fld>
            <a:endParaRPr lang="en-US"/>
          </a:p>
        </p:txBody>
      </p:sp>
      <p:sp>
        <p:nvSpPr>
          <p:cNvPr id="8" name="Footer Placeholder 7">
            <a:extLst>
              <a:ext uri="{FF2B5EF4-FFF2-40B4-BE49-F238E27FC236}">
                <a16:creationId xmlns:a16="http://schemas.microsoft.com/office/drawing/2014/main" id="{7147C31A-A040-4D20-B9EB-689B1E7D21C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4C895B1-BF3C-43F0-95A2-1A2F93743320}"/>
              </a:ext>
            </a:extLst>
          </p:cNvPr>
          <p:cNvSpPr>
            <a:spLocks noGrp="1"/>
          </p:cNvSpPr>
          <p:nvPr>
            <p:ph type="sldNum" sz="quarter" idx="12"/>
          </p:nvPr>
        </p:nvSpPr>
        <p:spPr/>
        <p:txBody>
          <a:bodyPr/>
          <a:lstStyle/>
          <a:p>
            <a:fld id="{F382DB5F-81DF-4B19-AF0C-8E9AF94AC014}" type="slidenum">
              <a:rPr lang="en-US" smtClean="0"/>
              <a:t>‹#›</a:t>
            </a:fld>
            <a:endParaRPr lang="en-US"/>
          </a:p>
        </p:txBody>
      </p:sp>
    </p:spTree>
    <p:extLst>
      <p:ext uri="{BB962C8B-B14F-4D97-AF65-F5344CB8AC3E}">
        <p14:creationId xmlns:p14="http://schemas.microsoft.com/office/powerpoint/2010/main" val="2901611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FCBF2-1630-4568-81AD-BD5E6E0F355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82F22C0-6051-4B4F-8C87-328F0E72A7ED}"/>
              </a:ext>
            </a:extLst>
          </p:cNvPr>
          <p:cNvSpPr>
            <a:spLocks noGrp="1"/>
          </p:cNvSpPr>
          <p:nvPr>
            <p:ph type="dt" sz="half" idx="10"/>
          </p:nvPr>
        </p:nvSpPr>
        <p:spPr/>
        <p:txBody>
          <a:bodyPr/>
          <a:lstStyle/>
          <a:p>
            <a:fld id="{D22924B6-19E2-47ED-8125-BF608FFCD209}" type="datetimeFigureOut">
              <a:rPr lang="en-US" smtClean="0"/>
              <a:t>6/29/2020</a:t>
            </a:fld>
            <a:endParaRPr lang="en-US"/>
          </a:p>
        </p:txBody>
      </p:sp>
      <p:sp>
        <p:nvSpPr>
          <p:cNvPr id="4" name="Footer Placeholder 3">
            <a:extLst>
              <a:ext uri="{FF2B5EF4-FFF2-40B4-BE49-F238E27FC236}">
                <a16:creationId xmlns:a16="http://schemas.microsoft.com/office/drawing/2014/main" id="{727FFB3C-1E71-4FD3-8C04-EF35893E316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E6BC465-DE30-4701-B790-DEE53BEA1CC4}"/>
              </a:ext>
            </a:extLst>
          </p:cNvPr>
          <p:cNvSpPr>
            <a:spLocks noGrp="1"/>
          </p:cNvSpPr>
          <p:nvPr>
            <p:ph type="sldNum" sz="quarter" idx="12"/>
          </p:nvPr>
        </p:nvSpPr>
        <p:spPr/>
        <p:txBody>
          <a:bodyPr/>
          <a:lstStyle/>
          <a:p>
            <a:fld id="{F382DB5F-81DF-4B19-AF0C-8E9AF94AC014}" type="slidenum">
              <a:rPr lang="en-US" smtClean="0"/>
              <a:t>‹#›</a:t>
            </a:fld>
            <a:endParaRPr lang="en-US"/>
          </a:p>
        </p:txBody>
      </p:sp>
    </p:spTree>
    <p:extLst>
      <p:ext uri="{BB962C8B-B14F-4D97-AF65-F5344CB8AC3E}">
        <p14:creationId xmlns:p14="http://schemas.microsoft.com/office/powerpoint/2010/main" val="4014367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20B036-C865-4880-B3A8-BB8984CC9F41}"/>
              </a:ext>
            </a:extLst>
          </p:cNvPr>
          <p:cNvSpPr>
            <a:spLocks noGrp="1"/>
          </p:cNvSpPr>
          <p:nvPr>
            <p:ph type="dt" sz="half" idx="10"/>
          </p:nvPr>
        </p:nvSpPr>
        <p:spPr/>
        <p:txBody>
          <a:bodyPr/>
          <a:lstStyle/>
          <a:p>
            <a:fld id="{D22924B6-19E2-47ED-8125-BF608FFCD209}" type="datetimeFigureOut">
              <a:rPr lang="en-US" smtClean="0"/>
              <a:t>6/29/2020</a:t>
            </a:fld>
            <a:endParaRPr lang="en-US"/>
          </a:p>
        </p:txBody>
      </p:sp>
      <p:sp>
        <p:nvSpPr>
          <p:cNvPr id="3" name="Footer Placeholder 2">
            <a:extLst>
              <a:ext uri="{FF2B5EF4-FFF2-40B4-BE49-F238E27FC236}">
                <a16:creationId xmlns:a16="http://schemas.microsoft.com/office/drawing/2014/main" id="{97A91D51-C758-4CE3-BD5A-3D192770C05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0DB3D99-17A9-4718-A0B9-0847BF2F4122}"/>
              </a:ext>
            </a:extLst>
          </p:cNvPr>
          <p:cNvSpPr>
            <a:spLocks noGrp="1"/>
          </p:cNvSpPr>
          <p:nvPr>
            <p:ph type="sldNum" sz="quarter" idx="12"/>
          </p:nvPr>
        </p:nvSpPr>
        <p:spPr/>
        <p:txBody>
          <a:bodyPr/>
          <a:lstStyle/>
          <a:p>
            <a:fld id="{F382DB5F-81DF-4B19-AF0C-8E9AF94AC014}" type="slidenum">
              <a:rPr lang="en-US" smtClean="0"/>
              <a:t>‹#›</a:t>
            </a:fld>
            <a:endParaRPr lang="en-US"/>
          </a:p>
        </p:txBody>
      </p:sp>
    </p:spTree>
    <p:extLst>
      <p:ext uri="{BB962C8B-B14F-4D97-AF65-F5344CB8AC3E}">
        <p14:creationId xmlns:p14="http://schemas.microsoft.com/office/powerpoint/2010/main" val="847409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0A24D-F9CD-4D8F-A396-CCFC6B48EA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E809AEE-5AFE-45A1-97AC-5218AB81D26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478B1EF-910D-454B-BE96-AB9B190D2F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EC549EF-FE0E-400D-A94E-E07DDE858126}"/>
              </a:ext>
            </a:extLst>
          </p:cNvPr>
          <p:cNvSpPr>
            <a:spLocks noGrp="1"/>
          </p:cNvSpPr>
          <p:nvPr>
            <p:ph type="dt" sz="half" idx="10"/>
          </p:nvPr>
        </p:nvSpPr>
        <p:spPr/>
        <p:txBody>
          <a:bodyPr/>
          <a:lstStyle/>
          <a:p>
            <a:fld id="{D22924B6-19E2-47ED-8125-BF608FFCD209}" type="datetimeFigureOut">
              <a:rPr lang="en-US" smtClean="0"/>
              <a:t>6/29/2020</a:t>
            </a:fld>
            <a:endParaRPr lang="en-US"/>
          </a:p>
        </p:txBody>
      </p:sp>
      <p:sp>
        <p:nvSpPr>
          <p:cNvPr id="6" name="Footer Placeholder 5">
            <a:extLst>
              <a:ext uri="{FF2B5EF4-FFF2-40B4-BE49-F238E27FC236}">
                <a16:creationId xmlns:a16="http://schemas.microsoft.com/office/drawing/2014/main" id="{D4989847-D559-4F95-8C7A-2B2A825364D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2D4D38-863B-47AC-8656-5670CF0EAB3D}"/>
              </a:ext>
            </a:extLst>
          </p:cNvPr>
          <p:cNvSpPr>
            <a:spLocks noGrp="1"/>
          </p:cNvSpPr>
          <p:nvPr>
            <p:ph type="sldNum" sz="quarter" idx="12"/>
          </p:nvPr>
        </p:nvSpPr>
        <p:spPr/>
        <p:txBody>
          <a:bodyPr/>
          <a:lstStyle/>
          <a:p>
            <a:fld id="{F382DB5F-81DF-4B19-AF0C-8E9AF94AC014}" type="slidenum">
              <a:rPr lang="en-US" smtClean="0"/>
              <a:t>‹#›</a:t>
            </a:fld>
            <a:endParaRPr lang="en-US"/>
          </a:p>
        </p:txBody>
      </p:sp>
    </p:spTree>
    <p:extLst>
      <p:ext uri="{BB962C8B-B14F-4D97-AF65-F5344CB8AC3E}">
        <p14:creationId xmlns:p14="http://schemas.microsoft.com/office/powerpoint/2010/main" val="1623134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77184-ADAA-42E6-8E54-8F51B5F028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C948118-A52D-49A1-B22F-58D9563E21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38E263B-80FF-4C78-9939-EB31D90FA1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7C19566-17A5-41DA-B11C-0B165D041359}"/>
              </a:ext>
            </a:extLst>
          </p:cNvPr>
          <p:cNvSpPr>
            <a:spLocks noGrp="1"/>
          </p:cNvSpPr>
          <p:nvPr>
            <p:ph type="dt" sz="half" idx="10"/>
          </p:nvPr>
        </p:nvSpPr>
        <p:spPr/>
        <p:txBody>
          <a:bodyPr/>
          <a:lstStyle/>
          <a:p>
            <a:fld id="{D22924B6-19E2-47ED-8125-BF608FFCD209}" type="datetimeFigureOut">
              <a:rPr lang="en-US" smtClean="0"/>
              <a:t>6/29/2020</a:t>
            </a:fld>
            <a:endParaRPr lang="en-US"/>
          </a:p>
        </p:txBody>
      </p:sp>
      <p:sp>
        <p:nvSpPr>
          <p:cNvPr id="6" name="Footer Placeholder 5">
            <a:extLst>
              <a:ext uri="{FF2B5EF4-FFF2-40B4-BE49-F238E27FC236}">
                <a16:creationId xmlns:a16="http://schemas.microsoft.com/office/drawing/2014/main" id="{8D2B8FA3-BCEA-47E4-9EC4-B9895C02BB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08F4C11-EF1A-4B1A-B3D6-FD91C43B9FC0}"/>
              </a:ext>
            </a:extLst>
          </p:cNvPr>
          <p:cNvSpPr>
            <a:spLocks noGrp="1"/>
          </p:cNvSpPr>
          <p:nvPr>
            <p:ph type="sldNum" sz="quarter" idx="12"/>
          </p:nvPr>
        </p:nvSpPr>
        <p:spPr/>
        <p:txBody>
          <a:bodyPr/>
          <a:lstStyle/>
          <a:p>
            <a:fld id="{F382DB5F-81DF-4B19-AF0C-8E9AF94AC014}" type="slidenum">
              <a:rPr lang="en-US" smtClean="0"/>
              <a:t>‹#›</a:t>
            </a:fld>
            <a:endParaRPr lang="en-US"/>
          </a:p>
        </p:txBody>
      </p:sp>
    </p:spTree>
    <p:extLst>
      <p:ext uri="{BB962C8B-B14F-4D97-AF65-F5344CB8AC3E}">
        <p14:creationId xmlns:p14="http://schemas.microsoft.com/office/powerpoint/2010/main" val="459875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DBD8CB-934F-4110-91C5-DC1BBA4D44E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736D850-F69E-4E54-845D-CB8E2B5883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7E39A2-E518-4537-9849-6A21B6B685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2924B6-19E2-47ED-8125-BF608FFCD209}" type="datetimeFigureOut">
              <a:rPr lang="en-US" smtClean="0"/>
              <a:t>6/29/2020</a:t>
            </a:fld>
            <a:endParaRPr lang="en-US"/>
          </a:p>
        </p:txBody>
      </p:sp>
      <p:sp>
        <p:nvSpPr>
          <p:cNvPr id="5" name="Footer Placeholder 4">
            <a:extLst>
              <a:ext uri="{FF2B5EF4-FFF2-40B4-BE49-F238E27FC236}">
                <a16:creationId xmlns:a16="http://schemas.microsoft.com/office/drawing/2014/main" id="{0BF39322-B64C-4E48-B009-56838DDC5B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BA09D08-4541-4A8C-B36B-307BD3FAF5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82DB5F-81DF-4B19-AF0C-8E9AF94AC014}" type="slidenum">
              <a:rPr lang="en-US" smtClean="0"/>
              <a:t>‹#›</a:t>
            </a:fld>
            <a:endParaRPr lang="en-US"/>
          </a:p>
        </p:txBody>
      </p:sp>
    </p:spTree>
    <p:extLst>
      <p:ext uri="{BB962C8B-B14F-4D97-AF65-F5344CB8AC3E}">
        <p14:creationId xmlns:p14="http://schemas.microsoft.com/office/powerpoint/2010/main" val="2946916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argaretwehrenberg.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Title 1"/>
          <p:cNvSpPr txBox="1">
            <a:spLocks noGrp="1"/>
          </p:cNvSpPr>
          <p:nvPr>
            <p:ph type="ctrTitle"/>
          </p:nvPr>
        </p:nvSpPr>
        <p:spPr>
          <a:xfrm>
            <a:off x="1524000" y="1122363"/>
            <a:ext cx="9144000" cy="1498007"/>
          </a:xfrm>
          <a:prstGeom prst="rect">
            <a:avLst/>
          </a:prstGeom>
        </p:spPr>
        <p:txBody>
          <a:bodyPr/>
          <a:lstStyle>
            <a:lvl1pPr>
              <a:defRPr sz="4800"/>
            </a:lvl1pPr>
          </a:lstStyle>
          <a:p>
            <a:r>
              <a:rPr lang="en-US" dirty="0"/>
              <a:t>Managing Anxiety in a Post Pandemic World</a:t>
            </a:r>
            <a:endParaRPr dirty="0"/>
          </a:p>
        </p:txBody>
      </p:sp>
      <p:sp>
        <p:nvSpPr>
          <p:cNvPr id="187" name="Subtitle 2"/>
          <p:cNvSpPr txBox="1">
            <a:spLocks noGrp="1"/>
          </p:cNvSpPr>
          <p:nvPr>
            <p:ph type="subTitle" idx="1"/>
          </p:nvPr>
        </p:nvSpPr>
        <p:spPr>
          <a:xfrm>
            <a:off x="1524000" y="2906973"/>
            <a:ext cx="9144000" cy="2350827"/>
          </a:xfrm>
          <a:prstGeom prst="rect">
            <a:avLst/>
          </a:prstGeom>
        </p:spPr>
        <p:txBody>
          <a:bodyPr>
            <a:normAutofit lnSpcReduction="10000"/>
          </a:bodyPr>
          <a:lstStyle/>
          <a:p>
            <a:pPr>
              <a:lnSpc>
                <a:spcPct val="90000"/>
              </a:lnSpc>
            </a:pPr>
            <a:r>
              <a:rPr sz="3600" dirty="0"/>
              <a:t>Margaret Wehrenberg</a:t>
            </a:r>
            <a:r>
              <a:rPr lang="en-US" sz="3600" dirty="0"/>
              <a:t>, PsyD</a:t>
            </a:r>
            <a:endParaRPr sz="3600" dirty="0"/>
          </a:p>
          <a:p>
            <a:pPr>
              <a:lnSpc>
                <a:spcPct val="90000"/>
              </a:lnSpc>
            </a:pPr>
            <a:r>
              <a:rPr sz="3600" u="sng" dirty="0">
                <a:uFill>
                  <a:solidFill>
                    <a:srgbClr val="99CA3C"/>
                  </a:solidFill>
                </a:uFill>
                <a:hlinkClick r:id="rId2">
                  <a:extLst>
                    <a:ext uri="{A12FA001-AC4F-418D-AE19-62706E023703}">
                      <ahyp:hlinkClr xmlns:ahyp="http://schemas.microsoft.com/office/drawing/2018/hyperlinkcolor" val="tx"/>
                    </a:ext>
                  </a:extLst>
                </a:hlinkClick>
              </a:rPr>
              <a:t>www.margaretwehrenberg.com</a:t>
            </a:r>
            <a:endParaRPr lang="en-US" sz="3600" u="sng" dirty="0">
              <a:uFill>
                <a:solidFill>
                  <a:srgbClr val="99CA3C"/>
                </a:solidFill>
              </a:uFill>
              <a:hlinkClick r:id="" action="ppaction://noaction">
                <a:extLst>
                  <a:ext uri="{A12FA001-AC4F-418D-AE19-62706E023703}">
                    <ahyp:hlinkClr xmlns:ahyp="http://schemas.microsoft.com/office/drawing/2018/hyperlinkcolor" val="tx"/>
                  </a:ext>
                </a:extLst>
              </a:hlinkClick>
            </a:endParaRPr>
          </a:p>
          <a:p>
            <a:pPr>
              <a:lnSpc>
                <a:spcPct val="90000"/>
              </a:lnSpc>
            </a:pPr>
            <a:r>
              <a:rPr lang="en-US" sz="3600" u="sng" dirty="0">
                <a:uFill>
                  <a:solidFill>
                    <a:srgbClr val="99CA3C"/>
                  </a:solidFill>
                </a:uFill>
                <a:hlinkClick r:id="" action="ppaction://noaction">
                  <a:extLst>
                    <a:ext uri="{A12FA001-AC4F-418D-AE19-62706E023703}">
                      <ahyp:hlinkClr xmlns:ahyp="http://schemas.microsoft.com/office/drawing/2018/hyperlinkcolor" val="tx"/>
                    </a:ext>
                  </a:extLst>
                </a:hlinkClick>
              </a:rPr>
              <a:t>margaretwehrenberg@gmail.com</a:t>
            </a:r>
            <a:endParaRPr sz="3600" u="sng" dirty="0">
              <a:uFill>
                <a:solidFill>
                  <a:srgbClr val="99CA3C"/>
                </a:solidFill>
              </a:uFill>
              <a:hlinkClick r:id="rId2">
                <a:extLst>
                  <a:ext uri="{A12FA001-AC4F-418D-AE19-62706E023703}">
                    <ahyp:hlinkClr xmlns:ahyp="http://schemas.microsoft.com/office/drawing/2018/hyperlinkcolor" val="tx"/>
                  </a:ext>
                </a:extLst>
              </a:hlinkClick>
            </a:endParaRPr>
          </a:p>
          <a:p>
            <a:pPr>
              <a:lnSpc>
                <a:spcPct val="90000"/>
              </a:lnSpc>
            </a:pPr>
            <a:r>
              <a:rPr sz="3600" dirty="0"/>
              <a:t>630-248-3092</a:t>
            </a:r>
          </a:p>
        </p:txBody>
      </p:sp>
    </p:spTree>
    <p:extLst>
      <p:ext uri="{BB962C8B-B14F-4D97-AF65-F5344CB8AC3E}">
        <p14:creationId xmlns:p14="http://schemas.microsoft.com/office/powerpoint/2010/main" val="23251097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Anxiety: Condition Looking for Content</a:t>
            </a:r>
          </a:p>
        </p:txBody>
      </p:sp>
      <p:sp>
        <p:nvSpPr>
          <p:cNvPr id="3" name="Content Placeholder 2"/>
          <p:cNvSpPr>
            <a:spLocks noGrp="1"/>
          </p:cNvSpPr>
          <p:nvPr>
            <p:ph idx="1"/>
          </p:nvPr>
        </p:nvSpPr>
        <p:spPr/>
        <p:txBody>
          <a:bodyPr>
            <a:normAutofit lnSpcReduction="10000"/>
          </a:bodyPr>
          <a:lstStyle/>
          <a:p>
            <a:r>
              <a:rPr lang="en-US" sz="3600" dirty="0"/>
              <a:t>Brain scans environment for cause – usually will find it</a:t>
            </a:r>
          </a:p>
          <a:p>
            <a:r>
              <a:rPr lang="en-US" sz="3600" dirty="0"/>
              <a:t>People seek relief by seeking reassurance: Internet searching is becoming a major source of anxiety-increasing reassurance-seeking.</a:t>
            </a:r>
          </a:p>
          <a:p>
            <a:r>
              <a:rPr lang="en-US" sz="3600" dirty="0"/>
              <a:t>If the anxiety can be ‘de-bunked’ or it becomes obvious the worry is not going to happen, relief is brief. </a:t>
            </a:r>
          </a:p>
          <a:p>
            <a:r>
              <a:rPr lang="en-US" sz="3600" dirty="0"/>
              <a:t>Guilt becomes a target for worry/anxiety</a:t>
            </a:r>
          </a:p>
        </p:txBody>
      </p:sp>
    </p:spTree>
    <p:extLst>
      <p:ext uri="{BB962C8B-B14F-4D97-AF65-F5344CB8AC3E}">
        <p14:creationId xmlns:p14="http://schemas.microsoft.com/office/powerpoint/2010/main" val="41420712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dirty="0"/>
              <a:t>Guilt is Excellent Content for Anxiety</a:t>
            </a:r>
          </a:p>
        </p:txBody>
      </p:sp>
      <p:sp>
        <p:nvSpPr>
          <p:cNvPr id="3" name="Content Placeholder 2"/>
          <p:cNvSpPr>
            <a:spLocks noGrp="1"/>
          </p:cNvSpPr>
          <p:nvPr>
            <p:ph idx="1"/>
          </p:nvPr>
        </p:nvSpPr>
        <p:spPr/>
        <p:txBody>
          <a:bodyPr>
            <a:normAutofit/>
          </a:bodyPr>
          <a:lstStyle/>
          <a:p>
            <a:pPr marL="274320" indent="-274320">
              <a:buClr>
                <a:schemeClr val="accent3"/>
              </a:buClr>
              <a:buNone/>
              <a:defRPr/>
            </a:pPr>
            <a:r>
              <a:rPr lang="en-US" sz="4000" dirty="0"/>
              <a:t>Guilt is excellent content. So:</a:t>
            </a:r>
          </a:p>
          <a:p>
            <a:pPr marL="274320" indent="-274320">
              <a:buClr>
                <a:schemeClr val="accent3"/>
              </a:buClr>
              <a:buFont typeface="Wingdings 2"/>
              <a:buChar char=""/>
              <a:defRPr/>
            </a:pPr>
            <a:r>
              <a:rPr lang="en-US" sz="4000" dirty="0"/>
              <a:t>Need to resolve guilt BUT without falling into reassurance trap. </a:t>
            </a:r>
          </a:p>
          <a:p>
            <a:pPr marL="274320" indent="-274320">
              <a:buClr>
                <a:schemeClr val="accent3"/>
              </a:buClr>
              <a:buNone/>
              <a:defRPr/>
            </a:pPr>
            <a:r>
              <a:rPr lang="en-US" sz="4000" dirty="0"/>
              <a:t>Potential guilt: something you </a:t>
            </a:r>
            <a:r>
              <a:rPr lang="en-US" sz="4000" i="1" dirty="0"/>
              <a:t>maybe</a:t>
            </a:r>
            <a:r>
              <a:rPr lang="en-US" sz="4000" dirty="0"/>
              <a:t> did wrong or </a:t>
            </a:r>
            <a:r>
              <a:rPr lang="en-US" sz="4000" i="1" dirty="0"/>
              <a:t>possible</a:t>
            </a:r>
            <a:r>
              <a:rPr lang="en-US" sz="4000" dirty="0"/>
              <a:t> negative outcome of an action – this has trapped people in virus infection fear</a:t>
            </a:r>
          </a:p>
          <a:p>
            <a:pPr marL="274320" indent="-274320">
              <a:buClr>
                <a:schemeClr val="accent3"/>
              </a:buClr>
              <a:buFont typeface="Wingdings 2"/>
              <a:buChar char=""/>
              <a:defRPr/>
            </a:pPr>
            <a:r>
              <a:rPr lang="en-US" sz="4000" dirty="0"/>
              <a:t>Use thought stopping/thought replacing</a:t>
            </a:r>
          </a:p>
        </p:txBody>
      </p:sp>
    </p:spTree>
    <p:extLst>
      <p:ext uri="{BB962C8B-B14F-4D97-AF65-F5344CB8AC3E}">
        <p14:creationId xmlns:p14="http://schemas.microsoft.com/office/powerpoint/2010/main" val="13119012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dirty="0"/>
              <a:t>Legitimate Guilt</a:t>
            </a:r>
          </a:p>
        </p:txBody>
      </p:sp>
      <p:sp>
        <p:nvSpPr>
          <p:cNvPr id="113667" name="Rectangle 3"/>
          <p:cNvSpPr>
            <a:spLocks noGrp="1" noChangeArrowheads="1"/>
          </p:cNvSpPr>
          <p:nvPr>
            <p:ph idx="1"/>
          </p:nvPr>
        </p:nvSpPr>
        <p:spPr/>
        <p:txBody>
          <a:bodyPr>
            <a:normAutofit/>
          </a:bodyPr>
          <a:lstStyle/>
          <a:p>
            <a:pPr marL="609600" indent="-609600">
              <a:buClr>
                <a:schemeClr val="accent3"/>
              </a:buClr>
              <a:buNone/>
              <a:defRPr/>
            </a:pPr>
            <a:r>
              <a:rPr lang="en-US" sz="4400" dirty="0"/>
              <a:t>Legitimate Guilt</a:t>
            </a:r>
          </a:p>
          <a:p>
            <a:pPr marL="609600" indent="-609600">
              <a:buClr>
                <a:schemeClr val="accent3"/>
              </a:buClr>
              <a:buFontTx/>
              <a:buAutoNum type="arabicPeriod"/>
              <a:defRPr/>
            </a:pPr>
            <a:r>
              <a:rPr lang="en-US" sz="4400" dirty="0"/>
              <a:t>Write down what you did wrong</a:t>
            </a:r>
          </a:p>
          <a:p>
            <a:pPr marL="609600" indent="-609600">
              <a:buClr>
                <a:schemeClr val="accent3"/>
              </a:buClr>
              <a:buFontTx/>
              <a:buAutoNum type="arabicPeriod"/>
              <a:defRPr/>
            </a:pPr>
            <a:r>
              <a:rPr lang="en-US" sz="4400" dirty="0"/>
              <a:t>Talk it over with someone safe</a:t>
            </a:r>
          </a:p>
          <a:p>
            <a:pPr marL="609600" indent="-609600">
              <a:buClr>
                <a:schemeClr val="accent3"/>
              </a:buClr>
              <a:buFontTx/>
              <a:buAutoNum type="arabicPeriod"/>
              <a:defRPr/>
            </a:pPr>
            <a:r>
              <a:rPr lang="en-US" sz="4400" dirty="0"/>
              <a:t>Decide what will make restitution</a:t>
            </a:r>
          </a:p>
          <a:p>
            <a:pPr marL="609600" indent="-609600">
              <a:buClr>
                <a:schemeClr val="accent3"/>
              </a:buClr>
              <a:buFontTx/>
              <a:buAutoNum type="arabicPeriod"/>
              <a:defRPr/>
            </a:pPr>
            <a:r>
              <a:rPr lang="en-US" sz="4400" dirty="0"/>
              <a:t>Make restitution</a:t>
            </a:r>
          </a:p>
        </p:txBody>
      </p:sp>
    </p:spTree>
    <p:extLst>
      <p:ext uri="{BB962C8B-B14F-4D97-AF65-F5344CB8AC3E}">
        <p14:creationId xmlns:p14="http://schemas.microsoft.com/office/powerpoint/2010/main" val="26089594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dirty="0"/>
              <a:t>Handling Magical Worry</a:t>
            </a:r>
          </a:p>
        </p:txBody>
      </p:sp>
      <p:sp>
        <p:nvSpPr>
          <p:cNvPr id="124931" name="Rectangle 3"/>
          <p:cNvSpPr>
            <a:spLocks noGrp="1" noChangeArrowheads="1"/>
          </p:cNvSpPr>
          <p:nvPr>
            <p:ph idx="1"/>
          </p:nvPr>
        </p:nvSpPr>
        <p:spPr/>
        <p:txBody>
          <a:bodyPr>
            <a:noAutofit/>
          </a:bodyPr>
          <a:lstStyle/>
          <a:p>
            <a:pPr marL="274320" indent="-274320">
              <a:buClr>
                <a:schemeClr val="accent3"/>
              </a:buClr>
              <a:buNone/>
              <a:defRPr/>
            </a:pPr>
            <a:r>
              <a:rPr lang="en-US" sz="3200" dirty="0"/>
              <a:t>Worry can have an unrecognized function</a:t>
            </a:r>
          </a:p>
          <a:p>
            <a:pPr marL="274320" indent="-274320">
              <a:buClr>
                <a:schemeClr val="accent3"/>
              </a:buClr>
              <a:buFont typeface="Wingdings 2"/>
              <a:buChar char=""/>
              <a:defRPr/>
            </a:pPr>
            <a:r>
              <a:rPr lang="en-US" sz="3200" dirty="0"/>
              <a:t>It may relieve some anxiety about whether a person will stop being careful enough. “As long as I am worried I will remain cautious.” Discuss the concern – identify appropriate caution</a:t>
            </a:r>
          </a:p>
          <a:p>
            <a:pPr marL="274320" indent="-274320">
              <a:buClr>
                <a:schemeClr val="accent3"/>
              </a:buClr>
              <a:buFont typeface="Wingdings 2"/>
              <a:buChar char=""/>
              <a:defRPr/>
            </a:pPr>
            <a:r>
              <a:rPr lang="en-US" sz="3200" dirty="0"/>
              <a:t>It may be a protection to ward off bad things, e.g., “If I worry about this it won’t happen.” – bring to awareness. Use thought stopping.</a:t>
            </a:r>
          </a:p>
          <a:p>
            <a:pPr marL="274320" indent="-274320">
              <a:buClr>
                <a:schemeClr val="accent3"/>
              </a:buClr>
              <a:buFont typeface="Wingdings 2"/>
              <a:buChar char=""/>
              <a:defRPr/>
            </a:pPr>
            <a:r>
              <a:rPr lang="en-US" sz="3200" dirty="0"/>
              <a:t>It may be center of a relationship or identity – develop an image of life without anxiety</a:t>
            </a:r>
          </a:p>
        </p:txBody>
      </p:sp>
    </p:spTree>
    <p:extLst>
      <p:ext uri="{BB962C8B-B14F-4D97-AF65-F5344CB8AC3E}">
        <p14:creationId xmlns:p14="http://schemas.microsoft.com/office/powerpoint/2010/main" val="35042479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3B498-2959-4FC2-963D-9E03A00F2CB4}"/>
              </a:ext>
            </a:extLst>
          </p:cNvPr>
          <p:cNvSpPr>
            <a:spLocks noGrp="1"/>
          </p:cNvSpPr>
          <p:nvPr>
            <p:ph type="title"/>
          </p:nvPr>
        </p:nvSpPr>
        <p:spPr/>
        <p:txBody>
          <a:bodyPr/>
          <a:lstStyle/>
          <a:p>
            <a:r>
              <a:rPr lang="en-US" dirty="0"/>
              <a:t>Invite the Worry</a:t>
            </a:r>
          </a:p>
        </p:txBody>
      </p:sp>
      <p:sp>
        <p:nvSpPr>
          <p:cNvPr id="3" name="Content Placeholder 2">
            <a:extLst>
              <a:ext uri="{FF2B5EF4-FFF2-40B4-BE49-F238E27FC236}">
                <a16:creationId xmlns:a16="http://schemas.microsoft.com/office/drawing/2014/main" id="{F03ACAC1-826E-44F6-B3C2-2842C740F41A}"/>
              </a:ext>
            </a:extLst>
          </p:cNvPr>
          <p:cNvSpPr>
            <a:spLocks noGrp="1"/>
          </p:cNvSpPr>
          <p:nvPr>
            <p:ph idx="1"/>
          </p:nvPr>
        </p:nvSpPr>
        <p:spPr/>
        <p:txBody>
          <a:bodyPr>
            <a:normAutofit lnSpcReduction="10000"/>
          </a:bodyPr>
          <a:lstStyle/>
          <a:p>
            <a:r>
              <a:rPr lang="en-US" sz="4400" dirty="0"/>
              <a:t>The model of inviting rather than fighting</a:t>
            </a:r>
          </a:p>
          <a:p>
            <a:r>
              <a:rPr lang="en-US" sz="4400" dirty="0"/>
              <a:t>Natural follow up is “What is the worst that could happen?”</a:t>
            </a:r>
          </a:p>
          <a:p>
            <a:r>
              <a:rPr lang="en-US" sz="4400" dirty="0"/>
              <a:t>Then the focus shifts to coping and resourcefulness – facing reality and recognizing skills (or planning how to develop skills)</a:t>
            </a:r>
          </a:p>
        </p:txBody>
      </p:sp>
    </p:spTree>
    <p:extLst>
      <p:ext uri="{BB962C8B-B14F-4D97-AF65-F5344CB8AC3E}">
        <p14:creationId xmlns:p14="http://schemas.microsoft.com/office/powerpoint/2010/main" val="680123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sz="4000" dirty="0"/>
              <a:t>Erase the Trace of Ruminative Thought</a:t>
            </a:r>
          </a:p>
        </p:txBody>
      </p:sp>
      <p:sp>
        <p:nvSpPr>
          <p:cNvPr id="34819" name="Rectangle 3"/>
          <p:cNvSpPr>
            <a:spLocks noGrp="1" noChangeArrowheads="1"/>
          </p:cNvSpPr>
          <p:nvPr>
            <p:ph idx="1"/>
          </p:nvPr>
        </p:nvSpPr>
        <p:spPr/>
        <p:txBody>
          <a:bodyPr>
            <a:normAutofit lnSpcReduction="10000"/>
          </a:bodyPr>
          <a:lstStyle/>
          <a:p>
            <a:pPr>
              <a:lnSpc>
                <a:spcPct val="80000"/>
              </a:lnSpc>
              <a:buNone/>
            </a:pPr>
            <a:r>
              <a:rPr lang="en-US" sz="3600" dirty="0"/>
              <a:t>First, Ask oneself, “Do I ever need to think this thought again?” Then do “Stop!” and Swap (Thought Replacement) – Always planned, used </a:t>
            </a:r>
            <a:r>
              <a:rPr lang="en-US" sz="3600" b="1" dirty="0"/>
              <a:t>consistently</a:t>
            </a:r>
            <a:r>
              <a:rPr lang="en-US" sz="3600" dirty="0"/>
              <a:t>: </a:t>
            </a:r>
          </a:p>
          <a:p>
            <a:pPr eaLnBrk="1" hangingPunct="1">
              <a:lnSpc>
                <a:spcPct val="80000"/>
              </a:lnSpc>
            </a:pPr>
            <a:r>
              <a:rPr lang="en-US" sz="3600" dirty="0"/>
              <a:t>Sing</a:t>
            </a:r>
          </a:p>
          <a:p>
            <a:pPr eaLnBrk="1" hangingPunct="1">
              <a:lnSpc>
                <a:spcPct val="80000"/>
              </a:lnSpc>
            </a:pPr>
            <a:r>
              <a:rPr lang="en-US" sz="3600" dirty="0"/>
              <a:t>Two-P method (Pleasant/Productive) thought replacement list – has relevance and novelty</a:t>
            </a:r>
          </a:p>
          <a:p>
            <a:pPr eaLnBrk="1" hangingPunct="1">
              <a:lnSpc>
                <a:spcPct val="80000"/>
              </a:lnSpc>
            </a:pPr>
            <a:r>
              <a:rPr lang="en-US" sz="3600" dirty="0"/>
              <a:t>Re-focus on work or people around you </a:t>
            </a:r>
          </a:p>
          <a:p>
            <a:pPr eaLnBrk="1" hangingPunct="1">
              <a:lnSpc>
                <a:spcPct val="80000"/>
              </a:lnSpc>
            </a:pPr>
            <a:r>
              <a:rPr lang="en-US" sz="3600" dirty="0"/>
              <a:t>Be prepared with an inspirational/positive thought to recite</a:t>
            </a:r>
          </a:p>
        </p:txBody>
      </p:sp>
    </p:spTree>
    <p:extLst>
      <p:ext uri="{BB962C8B-B14F-4D97-AF65-F5344CB8AC3E}">
        <p14:creationId xmlns:p14="http://schemas.microsoft.com/office/powerpoint/2010/main" val="31890857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DE339-3940-49FB-83D4-1C3A5894BAAC}"/>
              </a:ext>
            </a:extLst>
          </p:cNvPr>
          <p:cNvSpPr>
            <a:spLocks noGrp="1"/>
          </p:cNvSpPr>
          <p:nvPr>
            <p:ph type="title"/>
          </p:nvPr>
        </p:nvSpPr>
        <p:spPr/>
        <p:txBody>
          <a:bodyPr/>
          <a:lstStyle/>
          <a:p>
            <a:r>
              <a:rPr lang="en-US" dirty="0"/>
              <a:t>Health Anxiety</a:t>
            </a:r>
          </a:p>
        </p:txBody>
      </p:sp>
      <p:sp>
        <p:nvSpPr>
          <p:cNvPr id="3" name="Content Placeholder 2">
            <a:extLst>
              <a:ext uri="{FF2B5EF4-FFF2-40B4-BE49-F238E27FC236}">
                <a16:creationId xmlns:a16="http://schemas.microsoft.com/office/drawing/2014/main" id="{8D44FB3C-652F-4E12-AB4D-CAA68B92A020}"/>
              </a:ext>
            </a:extLst>
          </p:cNvPr>
          <p:cNvSpPr>
            <a:spLocks noGrp="1"/>
          </p:cNvSpPr>
          <p:nvPr>
            <p:ph idx="1"/>
          </p:nvPr>
        </p:nvSpPr>
        <p:spPr/>
        <p:txBody>
          <a:bodyPr/>
          <a:lstStyle/>
          <a:p>
            <a:r>
              <a:rPr lang="en-US" dirty="0"/>
              <a:t>Need to clarify the actual worry. Is there a legitimate health issue, such as whether a cancer may recur? Or waiting on test results?</a:t>
            </a:r>
          </a:p>
          <a:p>
            <a:r>
              <a:rPr lang="en-US" dirty="0"/>
              <a:t>Is this hypothetical, “If I ever got sick…”</a:t>
            </a:r>
          </a:p>
          <a:p>
            <a:r>
              <a:rPr lang="en-US" dirty="0"/>
              <a:t>If so, then set up the steps that person can do to follow through with appropriate care.</a:t>
            </a:r>
          </a:p>
          <a:p>
            <a:r>
              <a:rPr lang="en-US" dirty="0"/>
              <a:t>Decide “When do I need to worry about this?”</a:t>
            </a:r>
          </a:p>
          <a:p>
            <a:r>
              <a:rPr lang="en-US" dirty="0"/>
              <a:t>Then, between now and that date, when the anxiety arises, DO NOT rehearse all the reasons not to worry. Simply say “Stop! On this date _______ I will think about it!” and then distract.</a:t>
            </a:r>
          </a:p>
        </p:txBody>
      </p:sp>
    </p:spTree>
    <p:extLst>
      <p:ext uri="{BB962C8B-B14F-4D97-AF65-F5344CB8AC3E}">
        <p14:creationId xmlns:p14="http://schemas.microsoft.com/office/powerpoint/2010/main" val="27761090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a:bodyPr>
          <a:lstStyle/>
          <a:p>
            <a:pPr eaLnBrk="1" hangingPunct="1"/>
            <a:r>
              <a:rPr lang="en-US" sz="3600" dirty="0"/>
              <a:t>Contain Worry: Clear the Mind – </a:t>
            </a:r>
            <a:br>
              <a:rPr lang="en-US" sz="3600" dirty="0"/>
            </a:br>
            <a:r>
              <a:rPr lang="en-US" sz="3600" dirty="0"/>
              <a:t>Imagery or Concrete Methods</a:t>
            </a:r>
            <a:endParaRPr lang="en-US" sz="4000" dirty="0"/>
          </a:p>
        </p:txBody>
      </p:sp>
      <p:sp>
        <p:nvSpPr>
          <p:cNvPr id="24579" name="Rectangle 3"/>
          <p:cNvSpPr>
            <a:spLocks noGrp="1" noChangeArrowheads="1"/>
          </p:cNvSpPr>
          <p:nvPr>
            <p:ph idx="1"/>
          </p:nvPr>
        </p:nvSpPr>
        <p:spPr/>
        <p:txBody>
          <a:bodyPr>
            <a:noAutofit/>
          </a:bodyPr>
          <a:lstStyle/>
          <a:p>
            <a:pPr>
              <a:lnSpc>
                <a:spcPct val="80000"/>
              </a:lnSpc>
              <a:buNone/>
            </a:pPr>
            <a:r>
              <a:rPr lang="en-US" sz="3200" dirty="0"/>
              <a:t>Use guided Imagery of “Contain Your Worry”</a:t>
            </a:r>
          </a:p>
          <a:p>
            <a:pPr>
              <a:lnSpc>
                <a:spcPct val="80000"/>
              </a:lnSpc>
            </a:pPr>
            <a:r>
              <a:rPr lang="en-US" sz="3200" dirty="0"/>
              <a:t>Teaches the defense mechanism of suppression</a:t>
            </a:r>
          </a:p>
          <a:p>
            <a:pPr>
              <a:lnSpc>
                <a:spcPct val="80000"/>
              </a:lnSpc>
            </a:pPr>
            <a:r>
              <a:rPr lang="en-US" sz="3200" dirty="0"/>
              <a:t>Calm down physically or settle thinking, relax to sleep</a:t>
            </a:r>
          </a:p>
          <a:p>
            <a:pPr>
              <a:lnSpc>
                <a:spcPct val="80000"/>
              </a:lnSpc>
            </a:pPr>
            <a:r>
              <a:rPr lang="en-US" sz="3200" dirty="0"/>
              <a:t>Start any activity that requires focus (home-to-work transitions, writing tests or reports, therapy) </a:t>
            </a:r>
          </a:p>
          <a:p>
            <a:pPr>
              <a:lnSpc>
                <a:spcPct val="80000"/>
              </a:lnSpc>
            </a:pPr>
            <a:r>
              <a:rPr lang="en-US" sz="3200" dirty="0"/>
              <a:t>Help reduce anxiety about transitions</a:t>
            </a:r>
          </a:p>
          <a:p>
            <a:pPr>
              <a:lnSpc>
                <a:spcPct val="80000"/>
              </a:lnSpc>
            </a:pPr>
            <a:r>
              <a:rPr lang="en-US" sz="3200" dirty="0"/>
              <a:t>Can be done concretely with list, “God-box”, worry back-pack, etc.</a:t>
            </a:r>
          </a:p>
        </p:txBody>
      </p:sp>
    </p:spTree>
    <p:extLst>
      <p:ext uri="{BB962C8B-B14F-4D97-AF65-F5344CB8AC3E}">
        <p14:creationId xmlns:p14="http://schemas.microsoft.com/office/powerpoint/2010/main" val="28526214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0EB99-08EC-4645-A1AE-87D73252DB16}"/>
              </a:ext>
            </a:extLst>
          </p:cNvPr>
          <p:cNvSpPr>
            <a:spLocks noGrp="1"/>
          </p:cNvSpPr>
          <p:nvPr>
            <p:ph type="title"/>
          </p:nvPr>
        </p:nvSpPr>
        <p:spPr/>
        <p:txBody>
          <a:bodyPr/>
          <a:lstStyle/>
          <a:p>
            <a:r>
              <a:rPr lang="en-US" dirty="0"/>
              <a:t>Contain Your Worry (in Time)</a:t>
            </a:r>
          </a:p>
        </p:txBody>
      </p:sp>
      <p:sp>
        <p:nvSpPr>
          <p:cNvPr id="3" name="Content Placeholder 2">
            <a:extLst>
              <a:ext uri="{FF2B5EF4-FFF2-40B4-BE49-F238E27FC236}">
                <a16:creationId xmlns:a16="http://schemas.microsoft.com/office/drawing/2014/main" id="{58DA5AD7-ABE2-4439-BFCD-5C6C75491240}"/>
              </a:ext>
            </a:extLst>
          </p:cNvPr>
          <p:cNvSpPr>
            <a:spLocks noGrp="1"/>
          </p:cNvSpPr>
          <p:nvPr>
            <p:ph idx="1"/>
          </p:nvPr>
        </p:nvSpPr>
        <p:spPr/>
        <p:txBody>
          <a:bodyPr>
            <a:normAutofit/>
          </a:bodyPr>
          <a:lstStyle/>
          <a:p>
            <a:pPr marL="255587" indent="-146050">
              <a:buSzTx/>
              <a:buNone/>
            </a:pPr>
            <a:r>
              <a:rPr lang="en-US" sz="3200" dirty="0"/>
              <a:t>Necessary for important concerns that are outside of normal control or are irresolvable. </a:t>
            </a:r>
          </a:p>
          <a:p>
            <a:pPr marL="0" indent="0">
              <a:buNone/>
            </a:pPr>
            <a:r>
              <a:rPr lang="en-US" sz="3200" dirty="0"/>
              <a:t>Most effective by making it a kind of ritual: </a:t>
            </a:r>
          </a:p>
          <a:p>
            <a:r>
              <a:rPr lang="en-US" sz="3200" dirty="0"/>
              <a:t>Same place and time (10 minutes maximum)</a:t>
            </a:r>
          </a:p>
          <a:p>
            <a:r>
              <a:rPr lang="en-US" sz="3200" dirty="0"/>
              <a:t>Symbols or reminders of the problem or intention</a:t>
            </a:r>
          </a:p>
          <a:p>
            <a:r>
              <a:rPr lang="en-US" sz="3200" dirty="0"/>
              <a:t>Physical objects that focus the mind</a:t>
            </a:r>
          </a:p>
          <a:p>
            <a:r>
              <a:rPr lang="en-US" sz="3200" dirty="0"/>
              <a:t>Sounds that starts and stop the worry time.</a:t>
            </a:r>
          </a:p>
        </p:txBody>
      </p:sp>
    </p:spTree>
    <p:extLst>
      <p:ext uri="{BB962C8B-B14F-4D97-AF65-F5344CB8AC3E}">
        <p14:creationId xmlns:p14="http://schemas.microsoft.com/office/powerpoint/2010/main" val="17679773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 name="Title 1"/>
          <p:cNvSpPr txBox="1">
            <a:spLocks noGrp="1"/>
          </p:cNvSpPr>
          <p:nvPr>
            <p:ph type="title"/>
          </p:nvPr>
        </p:nvSpPr>
        <p:spPr>
          <a:prstGeom prst="rect">
            <a:avLst/>
          </a:prstGeom>
        </p:spPr>
        <p:txBody>
          <a:bodyPr>
            <a:normAutofit/>
          </a:bodyPr>
          <a:lstStyle/>
          <a:p>
            <a:r>
              <a:rPr dirty="0"/>
              <a:t>Types of Stress</a:t>
            </a:r>
            <a:r>
              <a:rPr lang="en-US" dirty="0"/>
              <a:t>: Increase Anxiety, Increase Risk of Relapse</a:t>
            </a:r>
            <a:endParaRPr dirty="0"/>
          </a:p>
        </p:txBody>
      </p:sp>
      <p:sp>
        <p:nvSpPr>
          <p:cNvPr id="247" name="Content Placeholder 2"/>
          <p:cNvSpPr txBox="1">
            <a:spLocks noGrp="1"/>
          </p:cNvSpPr>
          <p:nvPr>
            <p:ph idx="1"/>
          </p:nvPr>
        </p:nvSpPr>
        <p:spPr>
          <a:prstGeom prst="rect">
            <a:avLst/>
          </a:prstGeom>
        </p:spPr>
        <p:txBody>
          <a:bodyPr>
            <a:normAutofit/>
          </a:bodyPr>
          <a:lstStyle/>
          <a:p>
            <a:pPr marL="277368" indent="-277368" defTabSz="877822">
              <a:lnSpc>
                <a:spcPct val="63000"/>
              </a:lnSpc>
              <a:spcBef>
                <a:spcPts val="600"/>
              </a:spcBef>
              <a:buSzTx/>
              <a:buFont typeface="Wingdings 3"/>
              <a:buNone/>
              <a:defRPr sz="3700"/>
            </a:pPr>
            <a:r>
              <a:rPr sz="4000" dirty="0"/>
              <a:t>Stress – directly affected by perception of control: </a:t>
            </a:r>
          </a:p>
          <a:p>
            <a:pPr defTabSz="877822">
              <a:lnSpc>
                <a:spcPct val="63000"/>
              </a:lnSpc>
              <a:spcBef>
                <a:spcPts val="600"/>
              </a:spcBef>
              <a:defRPr sz="3700"/>
            </a:pPr>
            <a:r>
              <a:rPr sz="4000" dirty="0"/>
              <a:t>Quantity (capable but overwhelmed) </a:t>
            </a:r>
          </a:p>
          <a:p>
            <a:pPr marL="742950" lvl="1" indent="-285750" defTabSz="877822">
              <a:lnSpc>
                <a:spcPct val="63000"/>
              </a:lnSpc>
              <a:spcBef>
                <a:spcPts val="600"/>
              </a:spcBef>
              <a:defRPr sz="3700"/>
            </a:pPr>
            <a:r>
              <a:rPr sz="4000" dirty="0"/>
              <a:t> more likely with generalized anxiety </a:t>
            </a:r>
          </a:p>
          <a:p>
            <a:pPr marL="742950" lvl="1" indent="-285750" defTabSz="877822">
              <a:lnSpc>
                <a:spcPct val="63000"/>
              </a:lnSpc>
              <a:spcBef>
                <a:spcPts val="600"/>
              </a:spcBef>
              <a:defRPr sz="3700"/>
            </a:pPr>
            <a:r>
              <a:rPr sz="4000" dirty="0"/>
              <a:t>High activity clients</a:t>
            </a:r>
            <a:endParaRPr lang="en-US" sz="4000" dirty="0"/>
          </a:p>
          <a:p>
            <a:pPr marL="742950" lvl="1" indent="-285750" defTabSz="877822">
              <a:lnSpc>
                <a:spcPct val="63000"/>
              </a:lnSpc>
              <a:spcBef>
                <a:spcPts val="600"/>
              </a:spcBef>
              <a:defRPr sz="3700"/>
            </a:pPr>
            <a:r>
              <a:rPr lang="en-US" sz="4000" dirty="0"/>
              <a:t>Work Addicted Clients – may not recognize stress from work</a:t>
            </a:r>
            <a:endParaRPr sz="4000" dirty="0"/>
          </a:p>
          <a:p>
            <a:pPr defTabSz="877822">
              <a:lnSpc>
                <a:spcPct val="63000"/>
              </a:lnSpc>
              <a:spcBef>
                <a:spcPts val="600"/>
              </a:spcBef>
              <a:defRPr sz="3700"/>
            </a:pPr>
            <a:r>
              <a:rPr sz="4000" dirty="0"/>
              <a:t>Quality (skills deficits, need help) – </a:t>
            </a:r>
          </a:p>
          <a:p>
            <a:pPr marL="742950" lvl="1" indent="-285750" defTabSz="877822">
              <a:lnSpc>
                <a:spcPct val="63000"/>
              </a:lnSpc>
              <a:spcBef>
                <a:spcPts val="600"/>
              </a:spcBef>
              <a:defRPr sz="3700"/>
            </a:pPr>
            <a:r>
              <a:rPr sz="4000" dirty="0"/>
              <a:t>Parenting </a:t>
            </a:r>
          </a:p>
          <a:p>
            <a:pPr marL="742950" lvl="1" indent="-285750" defTabSz="877822">
              <a:lnSpc>
                <a:spcPct val="63000"/>
              </a:lnSpc>
              <a:spcBef>
                <a:spcPts val="600"/>
              </a:spcBef>
              <a:defRPr sz="3700"/>
            </a:pPr>
            <a:r>
              <a:rPr lang="en-US" sz="4000" dirty="0"/>
              <a:t>ADHD or other neuroatypical condition</a:t>
            </a:r>
            <a:endParaRPr sz="4000" dirty="0"/>
          </a:p>
        </p:txBody>
      </p:sp>
    </p:spTree>
    <p:extLst>
      <p:ext uri="{BB962C8B-B14F-4D97-AF65-F5344CB8AC3E}">
        <p14:creationId xmlns:p14="http://schemas.microsoft.com/office/powerpoint/2010/main" val="652906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27CA0B-F46C-4228-B140-6A549E699605}"/>
              </a:ext>
            </a:extLst>
          </p:cNvPr>
          <p:cNvSpPr>
            <a:spLocks noGrp="1"/>
          </p:cNvSpPr>
          <p:nvPr>
            <p:ph type="title"/>
          </p:nvPr>
        </p:nvSpPr>
        <p:spPr/>
        <p:txBody>
          <a:bodyPr/>
          <a:lstStyle/>
          <a:p>
            <a:r>
              <a:rPr lang="en-US" dirty="0"/>
              <a:t>The Stuck Brain of Anxiety</a:t>
            </a:r>
          </a:p>
        </p:txBody>
      </p:sp>
      <p:sp>
        <p:nvSpPr>
          <p:cNvPr id="3" name="Content Placeholder 2">
            <a:extLst>
              <a:ext uri="{FF2B5EF4-FFF2-40B4-BE49-F238E27FC236}">
                <a16:creationId xmlns:a16="http://schemas.microsoft.com/office/drawing/2014/main" id="{3AA38197-DE66-4C39-B975-A484528C3FB1}"/>
              </a:ext>
            </a:extLst>
          </p:cNvPr>
          <p:cNvSpPr>
            <a:spLocks noGrp="1"/>
          </p:cNvSpPr>
          <p:nvPr>
            <p:ph idx="1"/>
          </p:nvPr>
        </p:nvSpPr>
        <p:spPr/>
        <p:txBody>
          <a:bodyPr>
            <a:normAutofit/>
          </a:bodyPr>
          <a:lstStyle/>
          <a:p>
            <a:r>
              <a:rPr lang="en-US" dirty="0"/>
              <a:t>Due to neurotransmitter activity (function) and structure (connections between parts of the brain or differences in the size of structures) the brain can get ‘stuck’ – ruminating on various topics</a:t>
            </a:r>
          </a:p>
          <a:p>
            <a:r>
              <a:rPr lang="en-US" dirty="0"/>
              <a:t>The prefrontal cortex may not be able to exert enough control over emotion generated by the limbic system (function and/or structure)</a:t>
            </a:r>
          </a:p>
          <a:p>
            <a:r>
              <a:rPr lang="en-US" dirty="0"/>
              <a:t>Excessive amounts of norepinephrine or glutamate may be insufficiently balanced by GABA – so physical and mental sensations of dread or agitation may occur</a:t>
            </a:r>
          </a:p>
        </p:txBody>
      </p:sp>
    </p:spTree>
    <p:extLst>
      <p:ext uri="{BB962C8B-B14F-4D97-AF65-F5344CB8AC3E}">
        <p14:creationId xmlns:p14="http://schemas.microsoft.com/office/powerpoint/2010/main" val="251178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35A0F-C00F-4CFA-B9DC-1F17830739B9}"/>
              </a:ext>
            </a:extLst>
          </p:cNvPr>
          <p:cNvSpPr>
            <a:spLocks noGrp="1"/>
          </p:cNvSpPr>
          <p:nvPr>
            <p:ph type="title"/>
          </p:nvPr>
        </p:nvSpPr>
        <p:spPr/>
        <p:txBody>
          <a:bodyPr/>
          <a:lstStyle/>
          <a:p>
            <a:r>
              <a:rPr lang="en-US" dirty="0"/>
              <a:t>Fear of Financial Outcomes</a:t>
            </a:r>
          </a:p>
        </p:txBody>
      </p:sp>
      <p:sp>
        <p:nvSpPr>
          <p:cNvPr id="3" name="Content Placeholder 2">
            <a:extLst>
              <a:ext uri="{FF2B5EF4-FFF2-40B4-BE49-F238E27FC236}">
                <a16:creationId xmlns:a16="http://schemas.microsoft.com/office/drawing/2014/main" id="{31662A9E-9209-4AA4-BB24-814744272FD8}"/>
              </a:ext>
            </a:extLst>
          </p:cNvPr>
          <p:cNvSpPr>
            <a:spLocks noGrp="1"/>
          </p:cNvSpPr>
          <p:nvPr>
            <p:ph idx="1"/>
          </p:nvPr>
        </p:nvSpPr>
        <p:spPr/>
        <p:txBody>
          <a:bodyPr/>
          <a:lstStyle/>
          <a:p>
            <a:pPr marL="0" indent="0">
              <a:buNone/>
            </a:pPr>
            <a:r>
              <a:rPr lang="en-US" dirty="0"/>
              <a:t>This can feel overwhelming to the therapist. Make sure that you are prepared to communicate calm even when you do not have an answer. </a:t>
            </a:r>
          </a:p>
          <a:p>
            <a:pPr marL="0" indent="0">
              <a:buNone/>
            </a:pPr>
            <a:r>
              <a:rPr lang="en-US" dirty="0"/>
              <a:t>Find out from which sources they are getting information. Social media are filled with misinformation and alarmist projections</a:t>
            </a:r>
          </a:p>
          <a:p>
            <a:r>
              <a:rPr lang="en-US" dirty="0"/>
              <a:t>Reality may mean helping them list their resources</a:t>
            </a:r>
          </a:p>
          <a:p>
            <a:r>
              <a:rPr lang="en-US" dirty="0"/>
              <a:t>Differentiate projections of disaster from immediate concerns</a:t>
            </a:r>
          </a:p>
          <a:p>
            <a:r>
              <a:rPr lang="en-US" dirty="0"/>
              <a:t>You do not have to have all the answers </a:t>
            </a:r>
          </a:p>
          <a:p>
            <a:endParaRPr lang="en-US" dirty="0"/>
          </a:p>
        </p:txBody>
      </p:sp>
    </p:spTree>
    <p:extLst>
      <p:ext uri="{BB962C8B-B14F-4D97-AF65-F5344CB8AC3E}">
        <p14:creationId xmlns:p14="http://schemas.microsoft.com/office/powerpoint/2010/main" val="24958914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 name="Title 1"/>
          <p:cNvSpPr txBox="1">
            <a:spLocks noGrp="1"/>
          </p:cNvSpPr>
          <p:nvPr>
            <p:ph type="title"/>
          </p:nvPr>
        </p:nvSpPr>
        <p:spPr>
          <a:prstGeom prst="rect">
            <a:avLst/>
          </a:prstGeom>
        </p:spPr>
        <p:txBody>
          <a:bodyPr>
            <a:normAutofit/>
          </a:bodyPr>
          <a:lstStyle/>
          <a:p>
            <a:r>
              <a:rPr lang="en-US" sz="4000" dirty="0"/>
              <a:t>4 Competencies </a:t>
            </a:r>
            <a:r>
              <a:rPr sz="4000" dirty="0"/>
              <a:t>for Stress Recovery</a:t>
            </a:r>
          </a:p>
        </p:txBody>
      </p:sp>
      <p:sp>
        <p:nvSpPr>
          <p:cNvPr id="250" name="Content Placeholder 2"/>
          <p:cNvSpPr txBox="1">
            <a:spLocks noGrp="1"/>
          </p:cNvSpPr>
          <p:nvPr>
            <p:ph idx="1"/>
          </p:nvPr>
        </p:nvSpPr>
        <p:spPr>
          <a:prstGeom prst="rect">
            <a:avLst/>
          </a:prstGeom>
        </p:spPr>
        <p:txBody>
          <a:bodyPr>
            <a:normAutofit fontScale="92500" lnSpcReduction="20000"/>
          </a:bodyPr>
          <a:lstStyle/>
          <a:p>
            <a:pPr marL="56515" indent="0" defTabSz="813816">
              <a:spcBef>
                <a:spcPts val="700"/>
              </a:spcBef>
              <a:buSzTx/>
              <a:buNone/>
              <a:defRPr sz="2400"/>
            </a:pPr>
            <a:r>
              <a:rPr sz="3600" dirty="0"/>
              <a:t>Eliminate stressor</a:t>
            </a:r>
            <a:r>
              <a:rPr lang="en-US" sz="3600" dirty="0"/>
              <a:t>: Being chronically stressed interferes with ability to appraise the detriment of the stressor. Look at relationships, caregiving especially, and work</a:t>
            </a:r>
          </a:p>
          <a:p>
            <a:pPr marL="357822" indent="-250474" defTabSz="896111">
              <a:spcBef>
                <a:spcPts val="300"/>
              </a:spcBef>
              <a:defRPr sz="2400"/>
            </a:pPr>
            <a:r>
              <a:rPr lang="en-US" sz="3600" dirty="0"/>
              <a:t>What if you cannot eliminate the stressor? There are ways to manage it. </a:t>
            </a:r>
          </a:p>
          <a:p>
            <a:pPr marL="107348" indent="0" defTabSz="896111">
              <a:spcBef>
                <a:spcPts val="300"/>
              </a:spcBef>
              <a:buNone/>
              <a:defRPr sz="2400"/>
            </a:pPr>
            <a:r>
              <a:rPr lang="en-US" sz="3200" dirty="0"/>
              <a:t>Attitude about degree of control: (think about clients’ locus of control)</a:t>
            </a:r>
          </a:p>
          <a:p>
            <a:pPr marL="815022" lvl="1" indent="-250474" defTabSz="896111">
              <a:spcBef>
                <a:spcPts val="300"/>
              </a:spcBef>
              <a:defRPr sz="2400"/>
            </a:pPr>
            <a:r>
              <a:rPr lang="en-US" sz="3200" dirty="0"/>
              <a:t>Is control possible? </a:t>
            </a:r>
          </a:p>
          <a:p>
            <a:pPr marL="815022" lvl="1" indent="-250474" defTabSz="896111">
              <a:spcBef>
                <a:spcPts val="300"/>
              </a:spcBef>
              <a:defRPr sz="2400"/>
            </a:pPr>
            <a:r>
              <a:rPr lang="en-US" sz="3200" dirty="0"/>
              <a:t>How about influence vs. control? </a:t>
            </a:r>
          </a:p>
          <a:p>
            <a:pPr marL="815022" lvl="1" indent="-250474" defTabSz="896111">
              <a:spcBef>
                <a:spcPts val="300"/>
              </a:spcBef>
              <a:defRPr sz="2400"/>
            </a:pPr>
            <a:r>
              <a:rPr lang="en-US" sz="3200" dirty="0"/>
              <a:t>Is this a situation where no control is possible – can the person let go?</a:t>
            </a:r>
          </a:p>
          <a:p>
            <a:pPr marL="799465" indent="-742950" defTabSz="813816">
              <a:spcBef>
                <a:spcPts val="700"/>
              </a:spcBef>
              <a:buSzTx/>
              <a:buFont typeface="Wingdings 3"/>
              <a:buAutoNum type="arabicPeriod"/>
              <a:defRPr sz="2400"/>
            </a:pPr>
            <a:endParaRPr lang="en-US" sz="3600" dirty="0"/>
          </a:p>
        </p:txBody>
      </p:sp>
    </p:spTree>
    <p:extLst>
      <p:ext uri="{BB962C8B-B14F-4D97-AF65-F5344CB8AC3E}">
        <p14:creationId xmlns:p14="http://schemas.microsoft.com/office/powerpoint/2010/main" val="18091487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972FA-88E5-436C-883D-880B637FB6DF}"/>
              </a:ext>
            </a:extLst>
          </p:cNvPr>
          <p:cNvSpPr>
            <a:spLocks noGrp="1"/>
          </p:cNvSpPr>
          <p:nvPr>
            <p:ph type="title"/>
          </p:nvPr>
        </p:nvSpPr>
        <p:spPr/>
        <p:txBody>
          <a:bodyPr>
            <a:normAutofit/>
          </a:bodyPr>
          <a:lstStyle/>
          <a:p>
            <a:r>
              <a:rPr lang="en-US" dirty="0"/>
              <a:t>Passive Anxiety – Manage Intake of Stress </a:t>
            </a:r>
          </a:p>
        </p:txBody>
      </p:sp>
      <p:sp>
        <p:nvSpPr>
          <p:cNvPr id="3" name="Content Placeholder 2">
            <a:extLst>
              <a:ext uri="{FF2B5EF4-FFF2-40B4-BE49-F238E27FC236}">
                <a16:creationId xmlns:a16="http://schemas.microsoft.com/office/drawing/2014/main" id="{7212552D-3747-4F1D-8445-F2C3D1401EDF}"/>
              </a:ext>
            </a:extLst>
          </p:cNvPr>
          <p:cNvSpPr>
            <a:spLocks noGrp="1"/>
          </p:cNvSpPr>
          <p:nvPr>
            <p:ph idx="1"/>
          </p:nvPr>
        </p:nvSpPr>
        <p:spPr/>
        <p:txBody>
          <a:bodyPr/>
          <a:lstStyle/>
          <a:p>
            <a:r>
              <a:rPr lang="en-US" dirty="0"/>
              <a:t>Can’t Get Rid of Stressors: Virus, Protests, Relatives, War and Politics</a:t>
            </a:r>
          </a:p>
          <a:p>
            <a:r>
              <a:rPr lang="en-US" dirty="0"/>
              <a:t>Societal anxiety affects personal anxiety – those with anxiety are already vulnerable: Prescriptions for anti-anxiety and SSRI drugs increased (34% and 18%) between 2/20 and 3/20. </a:t>
            </a:r>
          </a:p>
          <a:p>
            <a:pPr lvl="1"/>
            <a:r>
              <a:rPr lang="en-US" dirty="0"/>
              <a:t>Germ-o-</a:t>
            </a:r>
            <a:r>
              <a:rPr lang="en-US" dirty="0" err="1"/>
              <a:t>phobs</a:t>
            </a:r>
            <a:endParaRPr lang="en-US" dirty="0"/>
          </a:p>
          <a:p>
            <a:pPr lvl="1"/>
            <a:r>
              <a:rPr lang="en-US" dirty="0"/>
              <a:t>Worriers</a:t>
            </a:r>
          </a:p>
          <a:p>
            <a:pPr lvl="1"/>
            <a:r>
              <a:rPr lang="en-US" dirty="0"/>
              <a:t>Panic </a:t>
            </a:r>
          </a:p>
          <a:p>
            <a:r>
              <a:rPr lang="en-US" dirty="0"/>
              <a:t>Note your reactions to new information</a:t>
            </a:r>
          </a:p>
          <a:p>
            <a:r>
              <a:rPr lang="en-US" dirty="0"/>
              <a:t>Eliminate the amount of attention you give to these topics.</a:t>
            </a:r>
          </a:p>
        </p:txBody>
      </p:sp>
    </p:spTree>
    <p:extLst>
      <p:ext uri="{BB962C8B-B14F-4D97-AF65-F5344CB8AC3E}">
        <p14:creationId xmlns:p14="http://schemas.microsoft.com/office/powerpoint/2010/main" val="34933117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5C156-8D9F-4DB3-98C4-0612CEEB7F9B}"/>
              </a:ext>
            </a:extLst>
          </p:cNvPr>
          <p:cNvSpPr>
            <a:spLocks noGrp="1"/>
          </p:cNvSpPr>
          <p:nvPr>
            <p:ph type="title"/>
          </p:nvPr>
        </p:nvSpPr>
        <p:spPr/>
        <p:txBody>
          <a:bodyPr>
            <a:normAutofit/>
          </a:bodyPr>
          <a:lstStyle/>
          <a:p>
            <a:r>
              <a:rPr lang="en-US" dirty="0"/>
              <a:t>“Be Still” Methods - Apps can help monitor screen time and set limits on social media</a:t>
            </a:r>
          </a:p>
        </p:txBody>
      </p:sp>
      <p:sp>
        <p:nvSpPr>
          <p:cNvPr id="3" name="Content Placeholder 2">
            <a:extLst>
              <a:ext uri="{FF2B5EF4-FFF2-40B4-BE49-F238E27FC236}">
                <a16:creationId xmlns:a16="http://schemas.microsoft.com/office/drawing/2014/main" id="{921B63E0-B4EE-41DF-A786-241DAA1DE432}"/>
              </a:ext>
            </a:extLst>
          </p:cNvPr>
          <p:cNvSpPr>
            <a:spLocks noGrp="1"/>
          </p:cNvSpPr>
          <p:nvPr>
            <p:ph idx="1"/>
          </p:nvPr>
        </p:nvSpPr>
        <p:spPr/>
        <p:txBody>
          <a:bodyPr/>
          <a:lstStyle/>
          <a:p>
            <a:r>
              <a:rPr lang="en-US" dirty="0"/>
              <a:t>Consider using the ‘mute button’ on Twitter and Instagram – others do not know their posts/comments are blocked</a:t>
            </a:r>
          </a:p>
          <a:p>
            <a:r>
              <a:rPr lang="en-US" dirty="0"/>
              <a:t>Can turn off all phones who opt in using a master app such as Disney Circle </a:t>
            </a:r>
          </a:p>
          <a:p>
            <a:r>
              <a:rPr lang="en-US" dirty="0"/>
              <a:t>Create awareness of time-wasting and limit time using apps like </a:t>
            </a:r>
            <a:r>
              <a:rPr lang="en-US" dirty="0" err="1"/>
              <a:t>FocusMe</a:t>
            </a:r>
            <a:r>
              <a:rPr lang="en-US" dirty="0"/>
              <a:t>, Freedom, Stay Focused, </a:t>
            </a:r>
            <a:r>
              <a:rPr lang="en-US" dirty="0" err="1"/>
              <a:t>FlipD</a:t>
            </a:r>
            <a:r>
              <a:rPr lang="en-US" dirty="0"/>
              <a:t>, Cold Turkey (many other similar ones)</a:t>
            </a:r>
          </a:p>
          <a:p>
            <a:r>
              <a:rPr lang="en-US" dirty="0"/>
              <a:t>These are self-limiting methods that may improve impulse control and aid in the development of emotional regulation</a:t>
            </a:r>
          </a:p>
        </p:txBody>
      </p:sp>
    </p:spTree>
    <p:extLst>
      <p:ext uri="{BB962C8B-B14F-4D97-AF65-F5344CB8AC3E}">
        <p14:creationId xmlns:p14="http://schemas.microsoft.com/office/powerpoint/2010/main" val="3865339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24AC0-9B9C-4BE6-A747-65A42FD9FFA4}"/>
              </a:ext>
            </a:extLst>
          </p:cNvPr>
          <p:cNvSpPr>
            <a:spLocks noGrp="1"/>
          </p:cNvSpPr>
          <p:nvPr>
            <p:ph type="title"/>
          </p:nvPr>
        </p:nvSpPr>
        <p:spPr/>
        <p:txBody>
          <a:bodyPr/>
          <a:lstStyle/>
          <a:p>
            <a:r>
              <a:rPr lang="en-US" dirty="0"/>
              <a:t>News Breaks</a:t>
            </a:r>
          </a:p>
        </p:txBody>
      </p:sp>
      <p:sp>
        <p:nvSpPr>
          <p:cNvPr id="3" name="Content Placeholder 2">
            <a:extLst>
              <a:ext uri="{FF2B5EF4-FFF2-40B4-BE49-F238E27FC236}">
                <a16:creationId xmlns:a16="http://schemas.microsoft.com/office/drawing/2014/main" id="{AB2C7CD5-0DCF-465F-B6F3-0BAEDA086A40}"/>
              </a:ext>
            </a:extLst>
          </p:cNvPr>
          <p:cNvSpPr>
            <a:spLocks noGrp="1"/>
          </p:cNvSpPr>
          <p:nvPr>
            <p:ph idx="1"/>
          </p:nvPr>
        </p:nvSpPr>
        <p:spPr/>
        <p:txBody>
          <a:bodyPr/>
          <a:lstStyle/>
          <a:p>
            <a:pPr marL="0" indent="0">
              <a:buNone/>
            </a:pPr>
            <a:r>
              <a:rPr lang="en-US" dirty="0"/>
              <a:t>Repetition increases rumination (vice versa) And when the topic is agitating, stress rises. Choose one time a day to check in</a:t>
            </a:r>
          </a:p>
          <a:p>
            <a:r>
              <a:rPr lang="en-US" dirty="0"/>
              <a:t>COVID-19</a:t>
            </a:r>
          </a:p>
          <a:p>
            <a:r>
              <a:rPr lang="en-US" dirty="0"/>
              <a:t>Protests</a:t>
            </a:r>
          </a:p>
          <a:p>
            <a:r>
              <a:rPr lang="en-US" dirty="0"/>
              <a:t>Election</a:t>
            </a:r>
          </a:p>
          <a:p>
            <a:pPr marL="514350" indent="-514350">
              <a:buFont typeface="+mj-lt"/>
              <a:buAutoNum type="arabicPeriod"/>
            </a:pPr>
            <a:r>
              <a:rPr lang="en-US" dirty="0"/>
              <a:t>Turn off Non-stop YouTube</a:t>
            </a:r>
          </a:p>
          <a:p>
            <a:pPr marL="514350" indent="-514350">
              <a:buFont typeface="+mj-lt"/>
              <a:buAutoNum type="arabicPeriod"/>
            </a:pPr>
            <a:r>
              <a:rPr lang="en-US" dirty="0"/>
              <a:t>Turn off notifications for newsfeeds on Twitter, Facebook, Instagram</a:t>
            </a:r>
          </a:p>
          <a:p>
            <a:pPr marL="514350" indent="-514350">
              <a:buFont typeface="+mj-lt"/>
              <a:buAutoNum type="arabicPeriod"/>
            </a:pPr>
            <a:r>
              <a:rPr lang="en-US" dirty="0"/>
              <a:t>Use Apps: Virtual Hope Box, </a:t>
            </a:r>
            <a:r>
              <a:rPr lang="en-US" dirty="0" err="1"/>
              <a:t>COVIDCoach</a:t>
            </a:r>
            <a:r>
              <a:rPr lang="en-US" dirty="0"/>
              <a:t> App, </a:t>
            </a:r>
            <a:r>
              <a:rPr lang="en-US" dirty="0" err="1"/>
              <a:t>HelpKidsCope</a:t>
            </a:r>
            <a:r>
              <a:rPr lang="en-US" dirty="0"/>
              <a:t> (with trauma)</a:t>
            </a:r>
          </a:p>
        </p:txBody>
      </p:sp>
    </p:spTree>
    <p:extLst>
      <p:ext uri="{BB962C8B-B14F-4D97-AF65-F5344CB8AC3E}">
        <p14:creationId xmlns:p14="http://schemas.microsoft.com/office/powerpoint/2010/main" val="30698205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5CDEC-18CD-4842-90F8-69E8DDA24F4D}"/>
              </a:ext>
            </a:extLst>
          </p:cNvPr>
          <p:cNvSpPr>
            <a:spLocks noGrp="1"/>
          </p:cNvSpPr>
          <p:nvPr>
            <p:ph type="title"/>
          </p:nvPr>
        </p:nvSpPr>
        <p:spPr/>
        <p:txBody>
          <a:bodyPr>
            <a:normAutofit fontScale="90000"/>
          </a:bodyPr>
          <a:lstStyle/>
          <a:p>
            <a:r>
              <a:rPr lang="en-US" dirty="0"/>
              <a:t>2</a:t>
            </a:r>
            <a:r>
              <a:rPr lang="en-US" baseline="30000" dirty="0"/>
              <a:t>nd</a:t>
            </a:r>
            <a:r>
              <a:rPr lang="en-US" dirty="0"/>
              <a:t> Stress Management Competency </a:t>
            </a:r>
            <a:br>
              <a:rPr lang="en-US" dirty="0"/>
            </a:br>
            <a:r>
              <a:rPr lang="en-US" dirty="0"/>
              <a:t>Managing Attitude - the Stress of the Pandemic</a:t>
            </a:r>
          </a:p>
        </p:txBody>
      </p:sp>
      <p:sp>
        <p:nvSpPr>
          <p:cNvPr id="3" name="Content Placeholder 2">
            <a:extLst>
              <a:ext uri="{FF2B5EF4-FFF2-40B4-BE49-F238E27FC236}">
                <a16:creationId xmlns:a16="http://schemas.microsoft.com/office/drawing/2014/main" id="{8B883A3A-AD7E-41EB-9AA1-9E4BB3D25057}"/>
              </a:ext>
            </a:extLst>
          </p:cNvPr>
          <p:cNvSpPr>
            <a:spLocks noGrp="1"/>
          </p:cNvSpPr>
          <p:nvPr>
            <p:ph idx="1"/>
          </p:nvPr>
        </p:nvSpPr>
        <p:spPr/>
        <p:txBody>
          <a:bodyPr/>
          <a:lstStyle/>
          <a:p>
            <a:r>
              <a:rPr lang="en-US" dirty="0"/>
              <a:t>Acceptance – This is what is. Anger, frustration, fear are all emotional responses based on interpretations and assumptions. What are yours? </a:t>
            </a:r>
          </a:p>
          <a:p>
            <a:r>
              <a:rPr lang="en-US" dirty="0"/>
              <a:t>Find ways to express emotional responses responsibly and then step back. Note what is catastrophic vs what is inconvenient</a:t>
            </a:r>
          </a:p>
          <a:p>
            <a:r>
              <a:rPr lang="en-US" dirty="0"/>
              <a:t>What has not yet happened, and might not ever happen – when should you deal with it?</a:t>
            </a:r>
          </a:p>
          <a:p>
            <a:r>
              <a:rPr lang="en-US" dirty="0"/>
              <a:t>What are your resources to cope with the challenges?</a:t>
            </a:r>
          </a:p>
        </p:txBody>
      </p:sp>
    </p:spTree>
    <p:extLst>
      <p:ext uri="{BB962C8B-B14F-4D97-AF65-F5344CB8AC3E}">
        <p14:creationId xmlns:p14="http://schemas.microsoft.com/office/powerpoint/2010/main" val="17992002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BBC6F-ACB9-4F06-A875-B9C621AD6125}"/>
              </a:ext>
            </a:extLst>
          </p:cNvPr>
          <p:cNvSpPr>
            <a:spLocks noGrp="1"/>
          </p:cNvSpPr>
          <p:nvPr>
            <p:ph type="title"/>
          </p:nvPr>
        </p:nvSpPr>
        <p:spPr/>
        <p:txBody>
          <a:bodyPr/>
          <a:lstStyle/>
          <a:p>
            <a:r>
              <a:rPr lang="en-US" dirty="0"/>
              <a:t>3rd Stress Management Competency</a:t>
            </a:r>
          </a:p>
        </p:txBody>
      </p:sp>
      <p:sp>
        <p:nvSpPr>
          <p:cNvPr id="3" name="Content Placeholder 2">
            <a:extLst>
              <a:ext uri="{FF2B5EF4-FFF2-40B4-BE49-F238E27FC236}">
                <a16:creationId xmlns:a16="http://schemas.microsoft.com/office/drawing/2014/main" id="{17B4EE81-0E6F-427C-8001-F736E2E11BEE}"/>
              </a:ext>
            </a:extLst>
          </p:cNvPr>
          <p:cNvSpPr>
            <a:spLocks noGrp="1"/>
          </p:cNvSpPr>
          <p:nvPr>
            <p:ph idx="1"/>
          </p:nvPr>
        </p:nvSpPr>
        <p:spPr/>
        <p:txBody>
          <a:bodyPr/>
          <a:lstStyle/>
          <a:p>
            <a:pPr marL="56515" indent="0" defTabSz="813816">
              <a:spcBef>
                <a:spcPts val="700"/>
              </a:spcBef>
              <a:buSzTx/>
              <a:buNone/>
              <a:defRPr sz="2400"/>
            </a:pPr>
            <a:r>
              <a:rPr lang="en-US" sz="3600" dirty="0"/>
              <a:t>Manage Time and environment</a:t>
            </a:r>
          </a:p>
          <a:p>
            <a:pPr marL="1085215" lvl="1" indent="-571500" defTabSz="813816">
              <a:spcBef>
                <a:spcPts val="700"/>
              </a:spcBef>
              <a:defRPr sz="2400"/>
            </a:pPr>
            <a:r>
              <a:rPr lang="en-US" sz="3600" dirty="0"/>
              <a:t>Utilize calendars and reminders – electronics can be helpful!!</a:t>
            </a:r>
          </a:p>
          <a:p>
            <a:pPr marL="1085215" lvl="1" indent="-571500" defTabSz="813816">
              <a:spcBef>
                <a:spcPts val="700"/>
              </a:spcBef>
              <a:defRPr sz="2400"/>
            </a:pPr>
            <a:r>
              <a:rPr lang="en-US" sz="3600" dirty="0"/>
              <a:t>Set/Keep a schedule</a:t>
            </a:r>
          </a:p>
          <a:p>
            <a:pPr marL="1085215" lvl="1" indent="-571500" defTabSz="813816">
              <a:spcBef>
                <a:spcPts val="700"/>
              </a:spcBef>
              <a:defRPr sz="2400"/>
            </a:pPr>
            <a:r>
              <a:rPr lang="en-US" sz="3600" dirty="0"/>
              <a:t>What does environment contribute? – Treat work space as work space. Organize. Tidiness – is it necessary for you?</a:t>
            </a:r>
          </a:p>
          <a:p>
            <a:endParaRPr lang="en-US" dirty="0"/>
          </a:p>
        </p:txBody>
      </p:sp>
    </p:spTree>
    <p:extLst>
      <p:ext uri="{BB962C8B-B14F-4D97-AF65-F5344CB8AC3E}">
        <p14:creationId xmlns:p14="http://schemas.microsoft.com/office/powerpoint/2010/main" val="8647907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5" name="Title 1"/>
          <p:cNvSpPr txBox="1">
            <a:spLocks noGrp="1"/>
          </p:cNvSpPr>
          <p:nvPr>
            <p:ph type="title"/>
          </p:nvPr>
        </p:nvSpPr>
        <p:spPr>
          <a:prstGeom prst="rect">
            <a:avLst/>
          </a:prstGeom>
        </p:spPr>
        <p:txBody>
          <a:bodyPr/>
          <a:lstStyle/>
          <a:p>
            <a:r>
              <a:rPr lang="en-US" dirty="0"/>
              <a:t>4th Stress Management Competency: </a:t>
            </a:r>
            <a:br>
              <a:rPr lang="en-US" dirty="0"/>
            </a:br>
            <a:r>
              <a:rPr lang="en-US" dirty="0"/>
              <a:t>Learn to Rest and Relax</a:t>
            </a:r>
            <a:endParaRPr dirty="0"/>
          </a:p>
        </p:txBody>
      </p:sp>
      <p:sp>
        <p:nvSpPr>
          <p:cNvPr id="256" name="Content Placeholder 2"/>
          <p:cNvSpPr txBox="1">
            <a:spLocks noGrp="1"/>
          </p:cNvSpPr>
          <p:nvPr>
            <p:ph idx="1"/>
          </p:nvPr>
        </p:nvSpPr>
        <p:spPr>
          <a:xfrm>
            <a:off x="677333" y="1801907"/>
            <a:ext cx="8596670" cy="4239456"/>
          </a:xfrm>
          <a:prstGeom prst="rect">
            <a:avLst/>
          </a:prstGeom>
        </p:spPr>
        <p:txBody>
          <a:bodyPr>
            <a:noAutofit/>
          </a:bodyPr>
          <a:lstStyle/>
          <a:p>
            <a:pPr marL="357822" indent="-250474" defTabSz="896111">
              <a:spcBef>
                <a:spcPts val="300"/>
              </a:spcBef>
              <a:defRPr sz="2400"/>
            </a:pPr>
            <a:r>
              <a:rPr lang="en-US" sz="3200" dirty="0"/>
              <a:t>Rest from Rumination: Default Mode Network = “Sit and stare time” creates insight, empathy, creative problem solving.</a:t>
            </a:r>
          </a:p>
          <a:p>
            <a:pPr marL="357822" indent="-250474" defTabSz="896111">
              <a:spcBef>
                <a:spcPts val="300"/>
              </a:spcBef>
              <a:defRPr sz="2400"/>
            </a:pPr>
            <a:r>
              <a:rPr lang="en-US" sz="3200" dirty="0"/>
              <a:t>Find time to sit and look at moving water, moving clouds, fire flickering</a:t>
            </a:r>
          </a:p>
          <a:p>
            <a:pPr marL="357822" indent="-250474" defTabSz="896111">
              <a:spcBef>
                <a:spcPts val="300"/>
              </a:spcBef>
              <a:defRPr sz="2400"/>
            </a:pPr>
            <a:r>
              <a:rPr lang="en-US" sz="3200" dirty="0"/>
              <a:t>Walk or run without earbuds giving you input</a:t>
            </a:r>
          </a:p>
          <a:p>
            <a:pPr marL="357822" indent="-250474" defTabSz="896111">
              <a:spcBef>
                <a:spcPts val="300"/>
              </a:spcBef>
              <a:defRPr sz="2400"/>
            </a:pPr>
            <a:endParaRPr lang="en-US" sz="3200" dirty="0"/>
          </a:p>
        </p:txBody>
      </p:sp>
    </p:spTree>
    <p:extLst>
      <p:ext uri="{BB962C8B-B14F-4D97-AF65-F5344CB8AC3E}">
        <p14:creationId xmlns:p14="http://schemas.microsoft.com/office/powerpoint/2010/main" val="2761872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0B2B8-F9FE-47D0-AD06-E21BF63035F7}"/>
              </a:ext>
            </a:extLst>
          </p:cNvPr>
          <p:cNvSpPr>
            <a:spLocks noGrp="1"/>
          </p:cNvSpPr>
          <p:nvPr>
            <p:ph type="title"/>
          </p:nvPr>
        </p:nvSpPr>
        <p:spPr/>
        <p:txBody>
          <a:bodyPr/>
          <a:lstStyle/>
          <a:p>
            <a:r>
              <a:rPr lang="en-US" dirty="0"/>
              <a:t>Move Your Body, Move Your Mind</a:t>
            </a:r>
          </a:p>
        </p:txBody>
      </p:sp>
      <p:sp>
        <p:nvSpPr>
          <p:cNvPr id="3" name="Content Placeholder 2">
            <a:extLst>
              <a:ext uri="{FF2B5EF4-FFF2-40B4-BE49-F238E27FC236}">
                <a16:creationId xmlns:a16="http://schemas.microsoft.com/office/drawing/2014/main" id="{C721E960-8904-4DD3-898E-6DEA5B577104}"/>
              </a:ext>
            </a:extLst>
          </p:cNvPr>
          <p:cNvSpPr>
            <a:spLocks noGrp="1"/>
          </p:cNvSpPr>
          <p:nvPr>
            <p:ph idx="1"/>
          </p:nvPr>
        </p:nvSpPr>
        <p:spPr/>
        <p:txBody>
          <a:bodyPr>
            <a:normAutofit/>
          </a:bodyPr>
          <a:lstStyle/>
          <a:p>
            <a:pPr marL="0" indent="0">
              <a:buNone/>
            </a:pPr>
            <a:r>
              <a:rPr lang="en-US" dirty="0"/>
              <a:t>Shake it off really works – it seems to reset the </a:t>
            </a:r>
            <a:r>
              <a:rPr lang="en-US"/>
              <a:t>nervous system</a:t>
            </a:r>
          </a:p>
          <a:p>
            <a:r>
              <a:rPr lang="en-US" dirty="0"/>
              <a:t>Have a planned play time with children – outside as much as possible: hide and seek, basketball, tag, etc.</a:t>
            </a:r>
          </a:p>
          <a:p>
            <a:r>
              <a:rPr lang="en-US" dirty="0"/>
              <a:t>Have a daily dance party</a:t>
            </a:r>
          </a:p>
          <a:p>
            <a:r>
              <a:rPr lang="en-US" dirty="0"/>
              <a:t>Move your activity to a different room in the house</a:t>
            </a:r>
          </a:p>
          <a:p>
            <a:r>
              <a:rPr lang="en-US" dirty="0"/>
              <a:t>Walk, run, ride a bike</a:t>
            </a:r>
          </a:p>
          <a:p>
            <a:endParaRPr lang="en-US" dirty="0"/>
          </a:p>
        </p:txBody>
      </p:sp>
    </p:spTree>
    <p:extLst>
      <p:ext uri="{BB962C8B-B14F-4D97-AF65-F5344CB8AC3E}">
        <p14:creationId xmlns:p14="http://schemas.microsoft.com/office/powerpoint/2010/main" val="29404079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dirty="0"/>
              <a:t>Learn to Physically Relax</a:t>
            </a:r>
          </a:p>
        </p:txBody>
      </p:sp>
      <p:sp>
        <p:nvSpPr>
          <p:cNvPr id="33795" name="Rectangle 3"/>
          <p:cNvSpPr>
            <a:spLocks noGrp="1" noChangeArrowheads="1"/>
          </p:cNvSpPr>
          <p:nvPr>
            <p:ph idx="1"/>
          </p:nvPr>
        </p:nvSpPr>
        <p:spPr/>
        <p:txBody>
          <a:bodyPr>
            <a:normAutofit lnSpcReduction="10000"/>
          </a:bodyPr>
          <a:lstStyle/>
          <a:p>
            <a:pPr marL="357822" indent="-250474" defTabSz="896111">
              <a:spcBef>
                <a:spcPts val="300"/>
              </a:spcBef>
              <a:defRPr sz="2400"/>
            </a:pPr>
            <a:r>
              <a:rPr lang="en-US" sz="3200" dirty="0"/>
              <a:t>Relaxation </a:t>
            </a:r>
          </a:p>
          <a:p>
            <a:pPr marL="815022" lvl="1" indent="-250474" defTabSz="896111">
              <a:spcBef>
                <a:spcPts val="300"/>
              </a:spcBef>
              <a:defRPr sz="2400"/>
            </a:pPr>
            <a:r>
              <a:rPr lang="en-US" sz="2800" dirty="0"/>
              <a:t>Progressive muscle relaxation</a:t>
            </a:r>
          </a:p>
          <a:p>
            <a:pPr marL="815022" lvl="1" indent="-250474" defTabSz="896111">
              <a:spcBef>
                <a:spcPts val="300"/>
              </a:spcBef>
              <a:defRPr sz="2400"/>
            </a:pPr>
            <a:r>
              <a:rPr lang="en-US" sz="2800" dirty="0"/>
              <a:t>Mental/physical relaxation through meditation</a:t>
            </a:r>
          </a:p>
          <a:p>
            <a:pPr eaLnBrk="1" hangingPunct="1"/>
            <a:r>
              <a:rPr lang="en-US" dirty="0"/>
              <a:t>Physical activity is desirable relaxation – movement can release tension and create mental relaxation as well via fun and change of focus.</a:t>
            </a:r>
          </a:p>
          <a:p>
            <a:pPr eaLnBrk="1" hangingPunct="1"/>
            <a:r>
              <a:rPr lang="en-US" dirty="0"/>
              <a:t>Alternate breath techniques</a:t>
            </a:r>
          </a:p>
          <a:p>
            <a:pPr lvl="1" eaLnBrk="1" hangingPunct="1"/>
            <a:r>
              <a:rPr lang="en-US" sz="3200" dirty="0"/>
              <a:t>In 2, Out 2-4-6-8-10</a:t>
            </a:r>
          </a:p>
          <a:p>
            <a:pPr lvl="1" eaLnBrk="1" hangingPunct="1"/>
            <a:r>
              <a:rPr lang="en-US" sz="3200" dirty="0"/>
              <a:t>Alternate nostril breathing</a:t>
            </a:r>
          </a:p>
          <a:p>
            <a:pPr lvl="1" eaLnBrk="1" hangingPunct="1"/>
            <a:r>
              <a:rPr lang="en-US" sz="3200" dirty="0"/>
              <a:t>In 5, Out Huh-huh-huh-huh-huh</a:t>
            </a:r>
          </a:p>
        </p:txBody>
      </p:sp>
    </p:spTree>
    <p:extLst>
      <p:ext uri="{BB962C8B-B14F-4D97-AF65-F5344CB8AC3E}">
        <p14:creationId xmlns:p14="http://schemas.microsoft.com/office/powerpoint/2010/main" val="2607656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480DE-446F-44A7-A904-9E63BE9E3F10}"/>
              </a:ext>
            </a:extLst>
          </p:cNvPr>
          <p:cNvSpPr>
            <a:spLocks noGrp="1"/>
          </p:cNvSpPr>
          <p:nvPr>
            <p:ph type="title"/>
          </p:nvPr>
        </p:nvSpPr>
        <p:spPr/>
        <p:txBody>
          <a:bodyPr/>
          <a:lstStyle/>
          <a:p>
            <a:r>
              <a:rPr lang="en-US" dirty="0"/>
              <a:t>Brain Structure and Function Contribute to Rumination</a:t>
            </a:r>
          </a:p>
        </p:txBody>
      </p:sp>
      <p:sp>
        <p:nvSpPr>
          <p:cNvPr id="3" name="Content Placeholder 2">
            <a:extLst>
              <a:ext uri="{FF2B5EF4-FFF2-40B4-BE49-F238E27FC236}">
                <a16:creationId xmlns:a16="http://schemas.microsoft.com/office/drawing/2014/main" id="{C3E50BAA-3388-429C-9D6B-61C8C6068FD0}"/>
              </a:ext>
            </a:extLst>
          </p:cNvPr>
          <p:cNvSpPr>
            <a:spLocks noGrp="1"/>
          </p:cNvSpPr>
          <p:nvPr>
            <p:ph idx="1"/>
          </p:nvPr>
        </p:nvSpPr>
        <p:spPr/>
        <p:txBody>
          <a:bodyPr>
            <a:noAutofit/>
          </a:bodyPr>
          <a:lstStyle/>
          <a:p>
            <a:r>
              <a:rPr lang="en-US" sz="3200" dirty="0"/>
              <a:t>The Anterior part of the Cingulate Cortex (ACC) –as a  consequence of neurotransmitter activity causing overactivity in the ACC, has Negative Attention Bias – that ‘nabs’ your attention – causing rumination </a:t>
            </a:r>
          </a:p>
          <a:p>
            <a:r>
              <a:rPr lang="en-US" sz="3200" dirty="0"/>
              <a:t>The limbic system (emotional brain that starts reactions) may have insufficient serotonin to prevent the negativity, and the amygdala may be larger, as it is in people who have experienced trauma so reacts to cues more intensely</a:t>
            </a:r>
          </a:p>
          <a:p>
            <a:r>
              <a:rPr lang="en-US" sz="3200" dirty="0"/>
              <a:t>It triggers the hypothalamus to start ‘fight or flight’ in the Sympathetic Nervous System (SNS)</a:t>
            </a:r>
          </a:p>
        </p:txBody>
      </p:sp>
    </p:spTree>
    <p:extLst>
      <p:ext uri="{BB962C8B-B14F-4D97-AF65-F5344CB8AC3E}">
        <p14:creationId xmlns:p14="http://schemas.microsoft.com/office/powerpoint/2010/main" val="42739335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49684-C12B-4EB8-8B73-710DDC3EE7C3}"/>
              </a:ext>
            </a:extLst>
          </p:cNvPr>
          <p:cNvSpPr>
            <a:spLocks noGrp="1"/>
          </p:cNvSpPr>
          <p:nvPr>
            <p:ph type="title"/>
          </p:nvPr>
        </p:nvSpPr>
        <p:spPr/>
        <p:txBody>
          <a:bodyPr/>
          <a:lstStyle/>
          <a:p>
            <a:r>
              <a:rPr lang="en-US" dirty="0"/>
              <a:t>Meditation and Spiritual Discipline</a:t>
            </a:r>
          </a:p>
        </p:txBody>
      </p:sp>
      <p:sp>
        <p:nvSpPr>
          <p:cNvPr id="3" name="Content Placeholder 2">
            <a:extLst>
              <a:ext uri="{FF2B5EF4-FFF2-40B4-BE49-F238E27FC236}">
                <a16:creationId xmlns:a16="http://schemas.microsoft.com/office/drawing/2014/main" id="{D471B3C5-2EFA-48DE-BA77-A689E4D07DF2}"/>
              </a:ext>
            </a:extLst>
          </p:cNvPr>
          <p:cNvSpPr>
            <a:spLocks noGrp="1"/>
          </p:cNvSpPr>
          <p:nvPr>
            <p:ph idx="1"/>
          </p:nvPr>
        </p:nvSpPr>
        <p:spPr/>
        <p:txBody>
          <a:bodyPr/>
          <a:lstStyle/>
          <a:p>
            <a:r>
              <a:rPr lang="en-US" dirty="0"/>
              <a:t> If you have a spiritual discipline, this is the time to continue practicing it. Whether you pray or meditate or read religious literature or listen to music that raises your spirit, connecting to these sources can help you come away inspired and reassured.</a:t>
            </a:r>
          </a:p>
          <a:p>
            <a:r>
              <a:rPr lang="en-US" dirty="0"/>
              <a:t>If you live with other people, make sure that you have some time to yourself if constant contact is likely to increase your inner tension. You might not be accustomed to having a spouse or children or roommate with you all day. Plan activities to do with family or friends, but also make sure you take some time to replenish yourself.</a:t>
            </a:r>
          </a:p>
          <a:p>
            <a:endParaRPr lang="en-US" dirty="0"/>
          </a:p>
        </p:txBody>
      </p:sp>
    </p:spTree>
    <p:extLst>
      <p:ext uri="{BB962C8B-B14F-4D97-AF65-F5344CB8AC3E}">
        <p14:creationId xmlns:p14="http://schemas.microsoft.com/office/powerpoint/2010/main" val="5903558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CD3AF-E399-4BB5-AE6D-7D5301CA32C5}"/>
              </a:ext>
            </a:extLst>
          </p:cNvPr>
          <p:cNvSpPr>
            <a:spLocks noGrp="1"/>
          </p:cNvSpPr>
          <p:nvPr>
            <p:ph type="title"/>
          </p:nvPr>
        </p:nvSpPr>
        <p:spPr/>
        <p:txBody>
          <a:bodyPr/>
          <a:lstStyle/>
          <a:p>
            <a:r>
              <a:rPr lang="en-US" dirty="0"/>
              <a:t>Anxious Parents and Family Time</a:t>
            </a:r>
          </a:p>
        </p:txBody>
      </p:sp>
      <p:sp>
        <p:nvSpPr>
          <p:cNvPr id="3" name="Content Placeholder 2">
            <a:extLst>
              <a:ext uri="{FF2B5EF4-FFF2-40B4-BE49-F238E27FC236}">
                <a16:creationId xmlns:a16="http://schemas.microsoft.com/office/drawing/2014/main" id="{3305CC5E-64A0-4F5B-8A5F-0FF5AF176C97}"/>
              </a:ext>
            </a:extLst>
          </p:cNvPr>
          <p:cNvSpPr>
            <a:spLocks noGrp="1"/>
          </p:cNvSpPr>
          <p:nvPr>
            <p:ph idx="1"/>
          </p:nvPr>
        </p:nvSpPr>
        <p:spPr/>
        <p:txBody>
          <a:bodyPr>
            <a:normAutofit lnSpcReduction="10000"/>
          </a:bodyPr>
          <a:lstStyle/>
          <a:p>
            <a:pPr marL="0" indent="0">
              <a:buNone/>
            </a:pPr>
            <a:r>
              <a:rPr lang="en-US" dirty="0"/>
              <a:t>Help clients define (and perhaps relax) about screen time for self and children. </a:t>
            </a:r>
          </a:p>
          <a:p>
            <a:pPr marL="0" indent="0">
              <a:buNone/>
            </a:pPr>
            <a:r>
              <a:rPr lang="en-US" dirty="0"/>
              <a:t>With online learning going on at home, discuss how to separate schoolwork from fun time </a:t>
            </a:r>
          </a:p>
          <a:p>
            <a:pPr marL="0" indent="0">
              <a:buNone/>
            </a:pPr>
            <a:r>
              <a:rPr lang="en-US" dirty="0"/>
              <a:t>Separate passive scrolling from interactive or content creation time on screens.</a:t>
            </a:r>
          </a:p>
          <a:p>
            <a:pPr marL="0" indent="0">
              <a:buNone/>
            </a:pPr>
            <a:r>
              <a:rPr lang="en-US" dirty="0"/>
              <a:t>Ask clients to make sure their family has some planned interaction time – living in the same house may be better experienced in a structured way so that alone time is predictable and achievable</a:t>
            </a:r>
          </a:p>
          <a:p>
            <a:pPr marL="0" indent="0">
              <a:buNone/>
            </a:pPr>
            <a:r>
              <a:rPr lang="en-US" dirty="0"/>
              <a:t>Help them think about outdoor family activities.</a:t>
            </a:r>
          </a:p>
          <a:p>
            <a:endParaRPr lang="en-US" dirty="0"/>
          </a:p>
        </p:txBody>
      </p:sp>
    </p:spTree>
    <p:extLst>
      <p:ext uri="{BB962C8B-B14F-4D97-AF65-F5344CB8AC3E}">
        <p14:creationId xmlns:p14="http://schemas.microsoft.com/office/powerpoint/2010/main" val="19188984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59975-BF3B-4B57-A9C8-7AB419F62C56}"/>
              </a:ext>
            </a:extLst>
          </p:cNvPr>
          <p:cNvSpPr>
            <a:spLocks noGrp="1"/>
          </p:cNvSpPr>
          <p:nvPr>
            <p:ph type="title"/>
          </p:nvPr>
        </p:nvSpPr>
        <p:spPr/>
        <p:txBody>
          <a:bodyPr>
            <a:normAutofit/>
          </a:bodyPr>
          <a:lstStyle/>
          <a:p>
            <a:r>
              <a:rPr lang="en-US" dirty="0"/>
              <a:t>Social Media, Shame – Parenting </a:t>
            </a:r>
          </a:p>
        </p:txBody>
      </p:sp>
      <p:sp>
        <p:nvSpPr>
          <p:cNvPr id="3" name="Content Placeholder 2">
            <a:extLst>
              <a:ext uri="{FF2B5EF4-FFF2-40B4-BE49-F238E27FC236}">
                <a16:creationId xmlns:a16="http://schemas.microsoft.com/office/drawing/2014/main" id="{38CF9204-63AD-4528-8A3A-F2796BEA5CDE}"/>
              </a:ext>
            </a:extLst>
          </p:cNvPr>
          <p:cNvSpPr>
            <a:spLocks noGrp="1"/>
          </p:cNvSpPr>
          <p:nvPr>
            <p:ph idx="1"/>
          </p:nvPr>
        </p:nvSpPr>
        <p:spPr>
          <a:xfrm>
            <a:off x="910119" y="1397286"/>
            <a:ext cx="10515600" cy="4764856"/>
          </a:xfrm>
        </p:spPr>
        <p:txBody>
          <a:bodyPr>
            <a:noAutofit/>
          </a:bodyPr>
          <a:lstStyle/>
          <a:p>
            <a:pPr marL="0" indent="0">
              <a:buNone/>
            </a:pPr>
            <a:r>
              <a:rPr lang="en-US" sz="3600" dirty="0"/>
              <a:t>Shame = “I am bad, flawed, wrong, imperfect” </a:t>
            </a:r>
            <a:r>
              <a:rPr lang="en-US" sz="3600" dirty="0" err="1"/>
              <a:t>Brene</a:t>
            </a:r>
            <a:r>
              <a:rPr lang="en-US" sz="3600" dirty="0"/>
              <a:t> Brown states shame is nearly intolerable unless met with opportunities for </a:t>
            </a:r>
            <a:r>
              <a:rPr lang="en-US" sz="3600" b="1" i="1" dirty="0"/>
              <a:t>verbalization and empathy</a:t>
            </a:r>
            <a:r>
              <a:rPr lang="en-US" sz="3600" dirty="0"/>
              <a:t>. </a:t>
            </a:r>
          </a:p>
          <a:p>
            <a:pPr marL="0" indent="0">
              <a:buNone/>
            </a:pPr>
            <a:r>
              <a:rPr lang="en-US" sz="3600" dirty="0"/>
              <a:t>Social Media create a sort of standard (parenting, work from home, exercise, baking) and failure to meet it creates shame</a:t>
            </a:r>
          </a:p>
          <a:p>
            <a:pPr marL="0" indent="0">
              <a:buNone/>
            </a:pPr>
            <a:r>
              <a:rPr lang="en-US" sz="3600" dirty="0"/>
              <a:t>Connecting with the image, not the person may create a sense of disconnect </a:t>
            </a:r>
          </a:p>
          <a:p>
            <a:pPr marL="0" indent="0">
              <a:buNone/>
            </a:pPr>
            <a:r>
              <a:rPr lang="en-US" sz="3600" dirty="0"/>
              <a:t>“Facebook shaming” offers no corrective opportunity. </a:t>
            </a:r>
          </a:p>
        </p:txBody>
      </p:sp>
    </p:spTree>
    <p:extLst>
      <p:ext uri="{BB962C8B-B14F-4D97-AF65-F5344CB8AC3E}">
        <p14:creationId xmlns:p14="http://schemas.microsoft.com/office/powerpoint/2010/main" val="24059428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A8C60-F81D-4539-9490-FC5B727530D6}"/>
              </a:ext>
            </a:extLst>
          </p:cNvPr>
          <p:cNvSpPr>
            <a:spLocks noGrp="1"/>
          </p:cNvSpPr>
          <p:nvPr>
            <p:ph type="title"/>
          </p:nvPr>
        </p:nvSpPr>
        <p:spPr/>
        <p:txBody>
          <a:bodyPr/>
          <a:lstStyle/>
          <a:p>
            <a:r>
              <a:rPr lang="en-US" dirty="0"/>
              <a:t>Help with Monitoring Goals/Behavior</a:t>
            </a:r>
          </a:p>
        </p:txBody>
      </p:sp>
      <p:sp>
        <p:nvSpPr>
          <p:cNvPr id="3" name="Content Placeholder 2">
            <a:extLst>
              <a:ext uri="{FF2B5EF4-FFF2-40B4-BE49-F238E27FC236}">
                <a16:creationId xmlns:a16="http://schemas.microsoft.com/office/drawing/2014/main" id="{A42154F7-7932-48A2-803B-58951A78C2DE}"/>
              </a:ext>
            </a:extLst>
          </p:cNvPr>
          <p:cNvSpPr>
            <a:spLocks noGrp="1"/>
          </p:cNvSpPr>
          <p:nvPr>
            <p:ph idx="1"/>
          </p:nvPr>
        </p:nvSpPr>
        <p:spPr/>
        <p:txBody>
          <a:bodyPr>
            <a:normAutofit/>
          </a:bodyPr>
          <a:lstStyle/>
          <a:p>
            <a:pPr marL="0" indent="0">
              <a:buNone/>
            </a:pPr>
            <a:r>
              <a:rPr lang="en-US" dirty="0"/>
              <a:t>Therapists can get more comfortable with a coaching style during this time of interacting online, e.g., offering specific suggestions with accountability and follow through.</a:t>
            </a:r>
          </a:p>
          <a:p>
            <a:pPr marL="0" indent="0">
              <a:buNone/>
            </a:pPr>
            <a:r>
              <a:rPr lang="en-US" dirty="0"/>
              <a:t>Set specific, reasonable goals</a:t>
            </a:r>
          </a:p>
          <a:p>
            <a:pPr marL="0" indent="0">
              <a:buNone/>
            </a:pPr>
            <a:r>
              <a:rPr lang="en-US" dirty="0"/>
              <a:t>Online learning – doing it with a schedule and follow up on progress</a:t>
            </a:r>
          </a:p>
          <a:p>
            <a:pPr marL="0" indent="0">
              <a:buNone/>
            </a:pPr>
            <a:r>
              <a:rPr lang="en-US" dirty="0"/>
              <a:t>Monitor unhealthy coping, e.g. more alcohol or marijuana use</a:t>
            </a:r>
          </a:p>
          <a:p>
            <a:pPr marL="0" indent="0">
              <a:buNone/>
            </a:pPr>
            <a:r>
              <a:rPr lang="en-US" dirty="0"/>
              <a:t>Plan exercise goals.</a:t>
            </a:r>
          </a:p>
          <a:p>
            <a:pPr marL="0" indent="0">
              <a:buNone/>
            </a:pPr>
            <a:endParaRPr lang="en-US" dirty="0"/>
          </a:p>
        </p:txBody>
      </p:sp>
    </p:spTree>
    <p:extLst>
      <p:ext uri="{BB962C8B-B14F-4D97-AF65-F5344CB8AC3E}">
        <p14:creationId xmlns:p14="http://schemas.microsoft.com/office/powerpoint/2010/main" val="41949520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BD908-2173-4865-B2A1-5D845F2B0F60}"/>
              </a:ext>
            </a:extLst>
          </p:cNvPr>
          <p:cNvSpPr>
            <a:spLocks noGrp="1"/>
          </p:cNvSpPr>
          <p:nvPr>
            <p:ph type="title"/>
          </p:nvPr>
        </p:nvSpPr>
        <p:spPr/>
        <p:txBody>
          <a:bodyPr>
            <a:normAutofit/>
          </a:bodyPr>
          <a:lstStyle/>
          <a:p>
            <a:r>
              <a:rPr lang="en-US" dirty="0"/>
              <a:t>Schedules Reduce Stress/Anxiety –  Manage Depression and Isolation</a:t>
            </a:r>
          </a:p>
        </p:txBody>
      </p:sp>
      <p:sp>
        <p:nvSpPr>
          <p:cNvPr id="3" name="Content Placeholder 2">
            <a:extLst>
              <a:ext uri="{FF2B5EF4-FFF2-40B4-BE49-F238E27FC236}">
                <a16:creationId xmlns:a16="http://schemas.microsoft.com/office/drawing/2014/main" id="{659F9ECA-3A38-49F4-8F47-8BF572548B9D}"/>
              </a:ext>
            </a:extLst>
          </p:cNvPr>
          <p:cNvSpPr>
            <a:spLocks noGrp="1"/>
          </p:cNvSpPr>
          <p:nvPr>
            <p:ph idx="1"/>
          </p:nvPr>
        </p:nvSpPr>
        <p:spPr/>
        <p:txBody>
          <a:bodyPr>
            <a:normAutofit lnSpcReduction="10000"/>
          </a:bodyPr>
          <a:lstStyle/>
          <a:p>
            <a:r>
              <a:rPr lang="en-US" dirty="0"/>
              <a:t>Parents managing children who are not in school</a:t>
            </a:r>
          </a:p>
          <a:p>
            <a:r>
              <a:rPr lang="en-US" dirty="0"/>
              <a:t>Working from home</a:t>
            </a:r>
          </a:p>
          <a:p>
            <a:r>
              <a:rPr lang="en-US" dirty="0"/>
              <a:t>If not working or not able to work from home, daily schedule becomes more important</a:t>
            </a:r>
          </a:p>
          <a:p>
            <a:r>
              <a:rPr lang="en-US" dirty="0"/>
              <a:t>Go to bed and get up at the times you normally would.</a:t>
            </a:r>
          </a:p>
          <a:p>
            <a:r>
              <a:rPr lang="en-US" dirty="0"/>
              <a:t>Eat at regular mealtimes and try to maintain nutrition. (It might be tempting to eat more junk food or snack all day.)</a:t>
            </a:r>
          </a:p>
          <a:p>
            <a:r>
              <a:rPr lang="en-US" dirty="0"/>
              <a:t>Especially if you are home with children who are out of school, plan times for games, times to be outside, and check-in online with the many sites and bloggers who are offering ideas for activities. </a:t>
            </a:r>
          </a:p>
          <a:p>
            <a:endParaRPr lang="en-US" dirty="0"/>
          </a:p>
        </p:txBody>
      </p:sp>
    </p:spTree>
    <p:extLst>
      <p:ext uri="{BB962C8B-B14F-4D97-AF65-F5344CB8AC3E}">
        <p14:creationId xmlns:p14="http://schemas.microsoft.com/office/powerpoint/2010/main" val="17149264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406EF-397A-4D79-BAB7-6A834A742CCC}"/>
              </a:ext>
            </a:extLst>
          </p:cNvPr>
          <p:cNvSpPr>
            <a:spLocks noGrp="1"/>
          </p:cNvSpPr>
          <p:nvPr>
            <p:ph type="title"/>
          </p:nvPr>
        </p:nvSpPr>
        <p:spPr/>
        <p:txBody>
          <a:bodyPr/>
          <a:lstStyle/>
          <a:p>
            <a:r>
              <a:rPr lang="en-US" dirty="0"/>
              <a:t>Staying Connected Online</a:t>
            </a:r>
          </a:p>
        </p:txBody>
      </p:sp>
      <p:sp>
        <p:nvSpPr>
          <p:cNvPr id="3" name="Content Placeholder 2">
            <a:extLst>
              <a:ext uri="{FF2B5EF4-FFF2-40B4-BE49-F238E27FC236}">
                <a16:creationId xmlns:a16="http://schemas.microsoft.com/office/drawing/2014/main" id="{AE9275F7-CA67-45BC-B6F6-1345C862046C}"/>
              </a:ext>
            </a:extLst>
          </p:cNvPr>
          <p:cNvSpPr>
            <a:spLocks noGrp="1"/>
          </p:cNvSpPr>
          <p:nvPr>
            <p:ph idx="1"/>
          </p:nvPr>
        </p:nvSpPr>
        <p:spPr/>
        <p:txBody>
          <a:bodyPr>
            <a:normAutofit fontScale="92500" lnSpcReduction="10000"/>
          </a:bodyPr>
          <a:lstStyle/>
          <a:p>
            <a:r>
              <a:rPr lang="en-US" dirty="0"/>
              <a:t> Social Distance should be more appropriately be called </a:t>
            </a:r>
            <a:r>
              <a:rPr lang="en-US" b="1" dirty="0"/>
              <a:t>Physical Distance and Social Connection - </a:t>
            </a:r>
            <a:r>
              <a:rPr lang="en-US" dirty="0"/>
              <a:t>can occur online in many ways.</a:t>
            </a:r>
          </a:p>
          <a:p>
            <a:r>
              <a:rPr lang="en-US" dirty="0"/>
              <a:t>Stay connected to family and friends. </a:t>
            </a:r>
          </a:p>
          <a:p>
            <a:r>
              <a:rPr lang="en-US" dirty="0"/>
              <a:t>Help children to connect via video with family and friends. Know whether the child is getting overstimulated from constant messaging and how much is helping</a:t>
            </a:r>
          </a:p>
          <a:p>
            <a:r>
              <a:rPr lang="en-US" dirty="0"/>
              <a:t>Make a list of people you could/should/want to be in touch with. Try to reach someone every day in person or by voice. Texting is great, but to feel more connected, voice is better.</a:t>
            </a:r>
          </a:p>
          <a:p>
            <a:pPr lvl="1"/>
            <a:r>
              <a:rPr lang="en-US" dirty="0"/>
              <a:t>Start by asking how that person is doing.</a:t>
            </a:r>
          </a:p>
          <a:p>
            <a:pPr lvl="1"/>
            <a:r>
              <a:rPr lang="en-US" dirty="0"/>
              <a:t>Try discussing something other than how upsetting the world is. </a:t>
            </a:r>
          </a:p>
          <a:p>
            <a:endParaRPr lang="en-US" dirty="0"/>
          </a:p>
        </p:txBody>
      </p:sp>
    </p:spTree>
    <p:extLst>
      <p:ext uri="{BB962C8B-B14F-4D97-AF65-F5344CB8AC3E}">
        <p14:creationId xmlns:p14="http://schemas.microsoft.com/office/powerpoint/2010/main" val="964716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13F16-CAA9-45BF-BF2A-AAAC9D7B8FF5}"/>
              </a:ext>
            </a:extLst>
          </p:cNvPr>
          <p:cNvSpPr>
            <a:spLocks noGrp="1"/>
          </p:cNvSpPr>
          <p:nvPr>
            <p:ph type="title"/>
          </p:nvPr>
        </p:nvSpPr>
        <p:spPr/>
        <p:txBody>
          <a:bodyPr/>
          <a:lstStyle/>
          <a:p>
            <a:r>
              <a:rPr lang="en-US" dirty="0"/>
              <a:t>Social Media Plusses and Minuses </a:t>
            </a:r>
          </a:p>
        </p:txBody>
      </p:sp>
      <p:sp>
        <p:nvSpPr>
          <p:cNvPr id="3" name="Content Placeholder 2">
            <a:extLst>
              <a:ext uri="{FF2B5EF4-FFF2-40B4-BE49-F238E27FC236}">
                <a16:creationId xmlns:a16="http://schemas.microsoft.com/office/drawing/2014/main" id="{D19482BE-F721-4483-AC21-8E39F7B106F6}"/>
              </a:ext>
            </a:extLst>
          </p:cNvPr>
          <p:cNvSpPr>
            <a:spLocks noGrp="1"/>
          </p:cNvSpPr>
          <p:nvPr>
            <p:ph idx="1"/>
          </p:nvPr>
        </p:nvSpPr>
        <p:spPr/>
        <p:txBody>
          <a:bodyPr/>
          <a:lstStyle/>
          <a:p>
            <a:r>
              <a:rPr lang="en-US" dirty="0"/>
              <a:t>The greater the need to be connected, the more important the use of social media becomes</a:t>
            </a:r>
          </a:p>
          <a:p>
            <a:r>
              <a:rPr lang="en-US" dirty="0"/>
              <a:t>Facebook is a source of great ideas and great stress </a:t>
            </a:r>
          </a:p>
          <a:p>
            <a:r>
              <a:rPr lang="en-US" dirty="0"/>
              <a:t>Help clients identify how social media is helping or is raising anxiety. Social media communicates too fast about things that are untrue and frightening – remember what spreads on Twitter and why</a:t>
            </a:r>
          </a:p>
          <a:p>
            <a:pPr lvl="1"/>
            <a:r>
              <a:rPr lang="en-US" dirty="0"/>
              <a:t>If it is NOVEL or SHOCKING it gets retweeted faster and wider</a:t>
            </a:r>
          </a:p>
          <a:p>
            <a:pPr lvl="1"/>
            <a:r>
              <a:rPr lang="en-US" dirty="0"/>
              <a:t>Humans hear/read new information 3 times, even if they know the first time is suspect or possibly untrue, will believe it.</a:t>
            </a:r>
          </a:p>
        </p:txBody>
      </p:sp>
    </p:spTree>
    <p:extLst>
      <p:ext uri="{BB962C8B-B14F-4D97-AF65-F5344CB8AC3E}">
        <p14:creationId xmlns:p14="http://schemas.microsoft.com/office/powerpoint/2010/main" val="2425648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 name="Title 1"/>
          <p:cNvSpPr txBox="1">
            <a:spLocks noGrp="1"/>
          </p:cNvSpPr>
          <p:nvPr>
            <p:ph type="title"/>
          </p:nvPr>
        </p:nvSpPr>
        <p:spPr>
          <a:prstGeom prst="rect">
            <a:avLst/>
          </a:prstGeom>
        </p:spPr>
        <p:txBody>
          <a:bodyPr/>
          <a:lstStyle/>
          <a:p>
            <a:r>
              <a:t>Fear and Escape</a:t>
            </a:r>
          </a:p>
        </p:txBody>
      </p:sp>
      <p:sp>
        <p:nvSpPr>
          <p:cNvPr id="274" name="Content Placeholder 2"/>
          <p:cNvSpPr txBox="1">
            <a:spLocks noGrp="1"/>
          </p:cNvSpPr>
          <p:nvPr>
            <p:ph idx="1"/>
          </p:nvPr>
        </p:nvSpPr>
        <p:spPr>
          <a:prstGeom prst="rect">
            <a:avLst/>
          </a:prstGeom>
        </p:spPr>
        <p:txBody>
          <a:bodyPr>
            <a:noAutofit/>
          </a:bodyPr>
          <a:lstStyle/>
          <a:p>
            <a:pPr marL="226360" indent="-164765" defTabSz="886967">
              <a:lnSpc>
                <a:spcPct val="80000"/>
              </a:lnSpc>
              <a:spcBef>
                <a:spcPts val="600"/>
              </a:spcBef>
              <a:buSzTx/>
              <a:buFont typeface="Wingdings 3"/>
              <a:buNone/>
              <a:defRPr sz="2900"/>
            </a:pPr>
            <a:r>
              <a:rPr sz="3600"/>
              <a:t>Social anxiety and panic: conditions of fear (fear of fear, fear of humiliation)</a:t>
            </a:r>
          </a:p>
          <a:p>
            <a:pPr marL="226360" indent="-164765" defTabSz="886967">
              <a:lnSpc>
                <a:spcPct val="80000"/>
              </a:lnSpc>
              <a:spcBef>
                <a:spcPts val="600"/>
              </a:spcBef>
              <a:buSzTx/>
              <a:buFont typeface="Wingdings 3"/>
              <a:buNone/>
              <a:defRPr sz="2900"/>
            </a:pPr>
            <a:r>
              <a:rPr sz="3600"/>
              <a:t>Fear prompts escape attempts</a:t>
            </a:r>
          </a:p>
          <a:p>
            <a:pPr marL="226360" indent="-164765" defTabSz="886967">
              <a:lnSpc>
                <a:spcPct val="80000"/>
              </a:lnSpc>
              <a:spcBef>
                <a:spcPts val="600"/>
              </a:spcBef>
              <a:buSzTx/>
              <a:buFont typeface="Wingdings 3"/>
              <a:buNone/>
              <a:defRPr sz="2900"/>
            </a:pPr>
            <a:r>
              <a:rPr sz="3600"/>
              <a:t>Anticipation of fear leads to ‘pre-escape’, i.e., avoidance behaviors</a:t>
            </a:r>
          </a:p>
          <a:p>
            <a:pPr marL="226360" indent="-164765" defTabSz="886967">
              <a:lnSpc>
                <a:spcPct val="80000"/>
              </a:lnSpc>
              <a:spcBef>
                <a:spcPts val="600"/>
              </a:spcBef>
              <a:buSzTx/>
              <a:buFont typeface="Wingdings 3"/>
              <a:buNone/>
              <a:defRPr sz="2900"/>
            </a:pPr>
            <a:r>
              <a:rPr sz="3600"/>
              <a:t>Avoidance can be mental (e.g., avoid hearing or reading fear triggers)</a:t>
            </a:r>
          </a:p>
          <a:p>
            <a:pPr marL="226360" indent="-164765" defTabSz="886967">
              <a:lnSpc>
                <a:spcPct val="80000"/>
              </a:lnSpc>
              <a:spcBef>
                <a:spcPts val="600"/>
              </a:spcBef>
              <a:buSzTx/>
              <a:buFont typeface="Wingdings 3"/>
              <a:buNone/>
              <a:defRPr sz="2900"/>
            </a:pPr>
            <a:r>
              <a:rPr sz="3600"/>
              <a:t>Panic can lead to social avoidance (like agoraphobia) or to specific avoidance</a:t>
            </a:r>
          </a:p>
        </p:txBody>
      </p:sp>
    </p:spTree>
    <p:extLst>
      <p:ext uri="{BB962C8B-B14F-4D97-AF65-F5344CB8AC3E}">
        <p14:creationId xmlns:p14="http://schemas.microsoft.com/office/powerpoint/2010/main" val="5891237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 name="Title 1"/>
          <p:cNvSpPr txBox="1">
            <a:spLocks noGrp="1"/>
          </p:cNvSpPr>
          <p:nvPr>
            <p:ph type="title"/>
          </p:nvPr>
        </p:nvSpPr>
        <p:spPr>
          <a:prstGeom prst="rect">
            <a:avLst/>
          </a:prstGeom>
        </p:spPr>
        <p:txBody>
          <a:bodyPr/>
          <a:lstStyle/>
          <a:p>
            <a:r>
              <a:t>Identify Panic Cues</a:t>
            </a:r>
          </a:p>
        </p:txBody>
      </p:sp>
      <p:sp>
        <p:nvSpPr>
          <p:cNvPr id="277" name="Content Placeholder 2"/>
          <p:cNvSpPr txBox="1">
            <a:spLocks noGrp="1"/>
          </p:cNvSpPr>
          <p:nvPr>
            <p:ph idx="1"/>
          </p:nvPr>
        </p:nvSpPr>
        <p:spPr>
          <a:prstGeom prst="rect">
            <a:avLst/>
          </a:prstGeom>
        </p:spPr>
        <p:txBody>
          <a:bodyPr>
            <a:normAutofit fontScale="92500" lnSpcReduction="10000"/>
          </a:bodyPr>
          <a:lstStyle/>
          <a:p>
            <a:pPr marL="63500" indent="0">
              <a:spcBef>
                <a:spcPts val="700"/>
              </a:spcBef>
              <a:buNone/>
              <a:defRPr sz="2400"/>
            </a:pPr>
            <a:r>
              <a:rPr sz="3600"/>
              <a:t>Triggers or cues for Panic Attacks:</a:t>
            </a:r>
          </a:p>
          <a:p>
            <a:pPr marL="287337" lvl="1" indent="0">
              <a:spcBef>
                <a:spcPts val="700"/>
              </a:spcBef>
              <a:buNone/>
              <a:defRPr sz="2400"/>
            </a:pPr>
            <a:r>
              <a:rPr sz="3600"/>
              <a:t>Spontaneous Kindling – leads to cue creation</a:t>
            </a:r>
          </a:p>
          <a:p>
            <a:pPr marL="287337" lvl="1" indent="0">
              <a:spcBef>
                <a:spcPts val="700"/>
              </a:spcBef>
              <a:buNone/>
              <a:defRPr sz="2400"/>
            </a:pPr>
            <a:r>
              <a:rPr sz="3600"/>
              <a:t>Memories – Learned &amp; remembered fear</a:t>
            </a:r>
          </a:p>
          <a:p>
            <a:pPr marL="287337" lvl="1" indent="0">
              <a:spcBef>
                <a:spcPts val="700"/>
              </a:spcBef>
              <a:buNone/>
              <a:defRPr sz="2400"/>
            </a:pPr>
            <a:r>
              <a:rPr sz="3600"/>
              <a:t>Un-Remembered Trauma Cues</a:t>
            </a:r>
          </a:p>
          <a:p>
            <a:pPr marL="63500" indent="0">
              <a:spcBef>
                <a:spcPts val="700"/>
              </a:spcBef>
              <a:buNone/>
              <a:defRPr sz="2400"/>
            </a:pPr>
            <a:r>
              <a:rPr sz="3600"/>
              <a:t>Panic Diary – use 5 senses memory</a:t>
            </a:r>
          </a:p>
          <a:p>
            <a:pPr marL="63500" indent="0">
              <a:spcBef>
                <a:spcPts val="700"/>
              </a:spcBef>
              <a:buClr>
                <a:srgbClr val="20C8F7"/>
              </a:buClr>
              <a:buNone/>
              <a:defRPr sz="2400"/>
            </a:pPr>
            <a:r>
              <a:rPr lang="en-US" sz="3600"/>
              <a:t>	</a:t>
            </a:r>
            <a:r>
              <a:rPr sz="3600"/>
              <a:t>Go backward to the moment before panic when you felt good</a:t>
            </a:r>
          </a:p>
          <a:p>
            <a:pPr marL="63500" indent="0">
              <a:spcBef>
                <a:spcPts val="700"/>
              </a:spcBef>
              <a:buClr>
                <a:srgbClr val="20C8F7"/>
              </a:buClr>
              <a:buNone/>
              <a:defRPr sz="2400"/>
            </a:pPr>
            <a:r>
              <a:rPr lang="en-US" sz="3600"/>
              <a:t>	</a:t>
            </a:r>
            <a:r>
              <a:rPr sz="3600"/>
              <a:t>Scan forward one thought, </a:t>
            </a:r>
            <a:r>
              <a:rPr lang="en-US" sz="3600"/>
              <a:t>bodily </a:t>
            </a:r>
            <a:r>
              <a:rPr sz="3600"/>
              <a:t>sensation, event at a time</a:t>
            </a:r>
            <a:r>
              <a:rPr lang="en-US" sz="3600"/>
              <a:t> and scan the 5 senses</a:t>
            </a:r>
            <a:endParaRPr sz="3600"/>
          </a:p>
        </p:txBody>
      </p:sp>
    </p:spTree>
    <p:extLst>
      <p:ext uri="{BB962C8B-B14F-4D97-AF65-F5344CB8AC3E}">
        <p14:creationId xmlns:p14="http://schemas.microsoft.com/office/powerpoint/2010/main" val="33254014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 name="Title 1"/>
          <p:cNvSpPr txBox="1">
            <a:spLocks noGrp="1"/>
          </p:cNvSpPr>
          <p:nvPr>
            <p:ph type="title"/>
          </p:nvPr>
        </p:nvSpPr>
        <p:spPr>
          <a:prstGeom prst="rect">
            <a:avLst/>
          </a:prstGeom>
        </p:spPr>
        <p:txBody>
          <a:bodyPr/>
          <a:lstStyle/>
          <a:p>
            <a:r>
              <a:rPr dirty="0"/>
              <a:t>Breathe</a:t>
            </a:r>
          </a:p>
        </p:txBody>
      </p:sp>
      <p:sp>
        <p:nvSpPr>
          <p:cNvPr id="269" name="Content Placeholder 2"/>
          <p:cNvSpPr txBox="1">
            <a:spLocks noGrp="1"/>
          </p:cNvSpPr>
          <p:nvPr>
            <p:ph idx="1"/>
          </p:nvPr>
        </p:nvSpPr>
        <p:spPr>
          <a:xfrm>
            <a:off x="838200" y="1820333"/>
            <a:ext cx="10515600" cy="4356630"/>
          </a:xfrm>
          <a:prstGeom prst="rect">
            <a:avLst/>
          </a:prstGeom>
        </p:spPr>
        <p:txBody>
          <a:bodyPr>
            <a:normAutofit/>
          </a:bodyPr>
          <a:lstStyle/>
          <a:p>
            <a:pPr marL="122157" indent="-61832" defTabSz="868680">
              <a:lnSpc>
                <a:spcPct val="80000"/>
              </a:lnSpc>
              <a:spcBef>
                <a:spcPts val="600"/>
              </a:spcBef>
              <a:buSzTx/>
              <a:buFont typeface="Wingdings 3"/>
              <a:buNone/>
              <a:defRPr sz="2800"/>
            </a:pPr>
            <a:r>
              <a:rPr sz="3600" dirty="0"/>
              <a:t>Diaphragmatic Breathing works if you do it. How? Stimulates the vagus nerve to initiate parasympathetic activity to slow heart, lower BP</a:t>
            </a:r>
          </a:p>
          <a:p>
            <a:pPr marL="122157" indent="-61832" defTabSz="868680">
              <a:lnSpc>
                <a:spcPct val="80000"/>
              </a:lnSpc>
              <a:spcBef>
                <a:spcPts val="600"/>
              </a:spcBef>
              <a:buSzTx/>
              <a:buFont typeface="Wingdings 3"/>
              <a:buNone/>
              <a:defRPr sz="2800"/>
            </a:pPr>
            <a:r>
              <a:rPr sz="3600" dirty="0"/>
              <a:t>Teach the longer exhale = Decrease CO2</a:t>
            </a:r>
          </a:p>
          <a:p>
            <a:pPr marL="122157" indent="-61832" defTabSz="868680">
              <a:lnSpc>
                <a:spcPct val="80000"/>
              </a:lnSpc>
              <a:spcBef>
                <a:spcPts val="600"/>
              </a:spcBef>
              <a:buSzTx/>
              <a:buFont typeface="Wingdings 3"/>
              <a:buNone/>
              <a:defRPr sz="2800"/>
            </a:pPr>
            <a:r>
              <a:rPr sz="3600" dirty="0"/>
              <a:t>Use technology or apps </a:t>
            </a:r>
            <a:r>
              <a:rPr lang="en-US" sz="3600" dirty="0"/>
              <a:t>like Breathe2relax, </a:t>
            </a:r>
            <a:r>
              <a:rPr lang="en-US" sz="3600" dirty="0" err="1"/>
              <a:t>MyCalmBeat</a:t>
            </a:r>
            <a:r>
              <a:rPr lang="en-US" sz="3600" dirty="0"/>
              <a:t>, </a:t>
            </a:r>
            <a:r>
              <a:rPr lang="en-US" sz="3600" dirty="0" err="1"/>
              <a:t>Relaxlite</a:t>
            </a:r>
            <a:endParaRPr lang="en-US" sz="3600" dirty="0"/>
          </a:p>
          <a:p>
            <a:pPr marL="122157" indent="-61832" defTabSz="868680">
              <a:lnSpc>
                <a:spcPct val="80000"/>
              </a:lnSpc>
              <a:spcBef>
                <a:spcPts val="600"/>
              </a:spcBef>
              <a:buSzTx/>
              <a:buFont typeface="Wingdings 3"/>
              <a:buNone/>
              <a:defRPr sz="2800"/>
            </a:pPr>
            <a:r>
              <a:rPr sz="3600" dirty="0"/>
              <a:t>Breathing also minimizes anxious arousal for crisis management, in social settings or in vivo exposures</a:t>
            </a:r>
          </a:p>
        </p:txBody>
      </p:sp>
    </p:spTree>
    <p:extLst>
      <p:ext uri="{BB962C8B-B14F-4D97-AF65-F5344CB8AC3E}">
        <p14:creationId xmlns:p14="http://schemas.microsoft.com/office/powerpoint/2010/main" val="3892844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AC2B6-3927-4D0F-84C2-1CF31F77F862}"/>
              </a:ext>
            </a:extLst>
          </p:cNvPr>
          <p:cNvSpPr>
            <a:spLocks noGrp="1"/>
          </p:cNvSpPr>
          <p:nvPr>
            <p:ph type="title"/>
          </p:nvPr>
        </p:nvSpPr>
        <p:spPr/>
        <p:txBody>
          <a:bodyPr/>
          <a:lstStyle/>
          <a:p>
            <a:r>
              <a:rPr lang="en-US" dirty="0"/>
              <a:t>Stress Response – Simultaneous with SNS</a:t>
            </a:r>
          </a:p>
        </p:txBody>
      </p:sp>
      <p:sp>
        <p:nvSpPr>
          <p:cNvPr id="3" name="Content Placeholder 2">
            <a:extLst>
              <a:ext uri="{FF2B5EF4-FFF2-40B4-BE49-F238E27FC236}">
                <a16:creationId xmlns:a16="http://schemas.microsoft.com/office/drawing/2014/main" id="{89F16B5E-42D6-40FA-93B3-1A49CCFEF19C}"/>
              </a:ext>
            </a:extLst>
          </p:cNvPr>
          <p:cNvSpPr>
            <a:spLocks noGrp="1"/>
          </p:cNvSpPr>
          <p:nvPr>
            <p:ph idx="1"/>
          </p:nvPr>
        </p:nvSpPr>
        <p:spPr/>
        <p:txBody>
          <a:bodyPr/>
          <a:lstStyle/>
          <a:p>
            <a:r>
              <a:rPr lang="en-US" dirty="0"/>
              <a:t>Without thought, limbic structures react to the environment – both outer and inner – by identifying threat, risk, potential danger, causing sympathetic nervous system (SNS) arousal and simultaneous stress response</a:t>
            </a:r>
          </a:p>
          <a:p>
            <a:r>
              <a:rPr lang="en-US" dirty="0"/>
              <a:t>Stress is dose specific – bigger the danger, bigger release of </a:t>
            </a:r>
            <a:r>
              <a:rPr lang="en-US" dirty="0" err="1"/>
              <a:t>adreanlin</a:t>
            </a:r>
            <a:r>
              <a:rPr lang="en-US" dirty="0"/>
              <a:t> and cortisol</a:t>
            </a:r>
          </a:p>
          <a:p>
            <a:r>
              <a:rPr lang="en-US" dirty="0"/>
              <a:t>When traumatized individuals encounter stress, the brain releases excessive stress hormone and norepinephrine so physical and mental experience of stress is exaggerated in relation to the threat</a:t>
            </a:r>
          </a:p>
          <a:p>
            <a:endParaRPr lang="en-US" dirty="0"/>
          </a:p>
        </p:txBody>
      </p:sp>
    </p:spTree>
    <p:extLst>
      <p:ext uri="{BB962C8B-B14F-4D97-AF65-F5344CB8AC3E}">
        <p14:creationId xmlns:p14="http://schemas.microsoft.com/office/powerpoint/2010/main" val="19514852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 name="Title 1"/>
          <p:cNvSpPr txBox="1">
            <a:spLocks noGrp="1"/>
          </p:cNvSpPr>
          <p:nvPr>
            <p:ph type="title"/>
          </p:nvPr>
        </p:nvSpPr>
        <p:spPr>
          <a:prstGeom prst="rect">
            <a:avLst/>
          </a:prstGeom>
        </p:spPr>
        <p:txBody>
          <a:bodyPr/>
          <a:lstStyle/>
          <a:p>
            <a:r>
              <a:rPr dirty="0"/>
              <a:t>Prevent = Predict, Prepare, Plan</a:t>
            </a:r>
          </a:p>
        </p:txBody>
      </p:sp>
      <p:sp>
        <p:nvSpPr>
          <p:cNvPr id="280" name="Content Placeholder 1"/>
          <p:cNvSpPr txBox="1">
            <a:spLocks noGrp="1"/>
          </p:cNvSpPr>
          <p:nvPr>
            <p:ph idx="1"/>
          </p:nvPr>
        </p:nvSpPr>
        <p:spPr>
          <a:prstGeom prst="rect">
            <a:avLst/>
          </a:prstGeom>
        </p:spPr>
        <p:txBody>
          <a:bodyPr>
            <a:normAutofit/>
          </a:bodyPr>
          <a:lstStyle/>
          <a:p>
            <a:pPr>
              <a:lnSpc>
                <a:spcPct val="80000"/>
              </a:lnSpc>
              <a:defRPr sz="2900"/>
            </a:pPr>
            <a:r>
              <a:rPr sz="3600"/>
              <a:t>Predict when panic may occur to be ready to succeed without panic</a:t>
            </a:r>
          </a:p>
          <a:p>
            <a:pPr>
              <a:lnSpc>
                <a:spcPct val="80000"/>
              </a:lnSpc>
              <a:defRPr sz="2900"/>
            </a:pPr>
            <a:r>
              <a:rPr sz="3600"/>
              <a:t>Prepare to be there without scare = what will help to prevent the event</a:t>
            </a:r>
          </a:p>
          <a:p>
            <a:pPr>
              <a:lnSpc>
                <a:spcPct val="80000"/>
              </a:lnSpc>
              <a:defRPr sz="2900"/>
            </a:pPr>
            <a:r>
              <a:rPr sz="3600"/>
              <a:t>Preparation includes a specific plan for if it goes wrong, e.g., “What if I panic?” “What if I can’t remember what to do?” ”What if I really turn all red?” “What if my voice shakes?” “What if my mind goes blank?”</a:t>
            </a:r>
          </a:p>
        </p:txBody>
      </p:sp>
    </p:spTree>
    <p:extLst>
      <p:ext uri="{BB962C8B-B14F-4D97-AF65-F5344CB8AC3E}">
        <p14:creationId xmlns:p14="http://schemas.microsoft.com/office/powerpoint/2010/main" val="20619737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 name="Rectangle 1"/>
          <p:cNvSpPr txBox="1">
            <a:spLocks noGrp="1"/>
          </p:cNvSpPr>
          <p:nvPr>
            <p:ph type="title"/>
          </p:nvPr>
        </p:nvSpPr>
        <p:spPr>
          <a:prstGeom prst="rect">
            <a:avLst/>
          </a:prstGeom>
        </p:spPr>
        <p:txBody>
          <a:bodyPr/>
          <a:lstStyle>
            <a:lvl1pPr indent="484187"/>
          </a:lstStyle>
          <a:p>
            <a:r>
              <a:rPr dirty="0"/>
              <a:t>Stop Catastrophizing </a:t>
            </a:r>
          </a:p>
        </p:txBody>
      </p:sp>
      <p:sp>
        <p:nvSpPr>
          <p:cNvPr id="288" name="Rectangle 2"/>
          <p:cNvSpPr txBox="1">
            <a:spLocks noGrp="1"/>
          </p:cNvSpPr>
          <p:nvPr>
            <p:ph idx="1"/>
          </p:nvPr>
        </p:nvSpPr>
        <p:spPr>
          <a:prstGeom prst="rect">
            <a:avLst/>
          </a:prstGeom>
        </p:spPr>
        <p:txBody>
          <a:bodyPr lIns="50800" tIns="50800" rIns="50800" bIns="50800">
            <a:normAutofit/>
          </a:bodyPr>
          <a:lstStyle/>
          <a:p>
            <a:pPr marL="287338" indent="-223838">
              <a:lnSpc>
                <a:spcPct val="80000"/>
              </a:lnSpc>
              <a:spcBef>
                <a:spcPts val="700"/>
              </a:spcBef>
              <a:buSzTx/>
              <a:buFont typeface="Wingdings 3"/>
              <a:buNone/>
              <a:defRPr sz="3200"/>
            </a:pPr>
            <a:r>
              <a:rPr sz="3600" dirty="0"/>
              <a:t>Correct Extreme Language</a:t>
            </a:r>
            <a:r>
              <a:rPr lang="en-US" sz="3600" dirty="0"/>
              <a:t> and note how it feels different in the nervous system:</a:t>
            </a:r>
            <a:r>
              <a:rPr sz="3600" dirty="0"/>
              <a:t> </a:t>
            </a:r>
          </a:p>
          <a:p>
            <a:pPr marL="287337" lvl="1" indent="233362">
              <a:lnSpc>
                <a:spcPct val="80000"/>
              </a:lnSpc>
              <a:spcBef>
                <a:spcPts val="700"/>
              </a:spcBef>
              <a:buSzTx/>
              <a:buFont typeface="Wingdings 3"/>
              <a:buNone/>
              <a:defRPr sz="3200"/>
            </a:pPr>
            <a:r>
              <a:rPr sz="3600" dirty="0"/>
              <a:t>“I’m freaking out!”</a:t>
            </a:r>
          </a:p>
          <a:p>
            <a:pPr marL="287337" lvl="1" indent="233362">
              <a:lnSpc>
                <a:spcPct val="80000"/>
              </a:lnSpc>
              <a:spcBef>
                <a:spcPts val="700"/>
              </a:spcBef>
              <a:buSzTx/>
              <a:buFont typeface="Wingdings 3"/>
              <a:buNone/>
              <a:defRPr sz="3200"/>
            </a:pPr>
            <a:r>
              <a:rPr sz="3600" dirty="0"/>
              <a:t>“Panic is unbearable!” </a:t>
            </a:r>
          </a:p>
          <a:p>
            <a:pPr marL="287338" indent="-223838">
              <a:spcBef>
                <a:spcPts val="700"/>
              </a:spcBef>
              <a:buSzTx/>
              <a:buFont typeface="Wingdings 3"/>
              <a:buNone/>
              <a:defRPr sz="3200"/>
            </a:pPr>
            <a:r>
              <a:rPr lang="en-US" sz="3600" dirty="0"/>
              <a:t>(What I feel is a real feeling, but it is not true.)</a:t>
            </a:r>
            <a:endParaRPr sz="3600" dirty="0"/>
          </a:p>
          <a:p>
            <a:pPr marL="287338" indent="-223838">
              <a:spcBef>
                <a:spcPts val="700"/>
              </a:spcBef>
              <a:buSzTx/>
              <a:buFont typeface="Wingdings 3"/>
              <a:buNone/>
              <a:defRPr sz="3200"/>
            </a:pPr>
            <a:r>
              <a:rPr sz="3600" dirty="0"/>
              <a:t>Stop Projecting: </a:t>
            </a:r>
            <a:r>
              <a:rPr lang="en-US" sz="3600" dirty="0"/>
              <a:t>I</a:t>
            </a:r>
            <a:r>
              <a:rPr sz="3600" dirty="0"/>
              <a:t>nterrupt catastrophic expectations</a:t>
            </a:r>
            <a:r>
              <a:rPr lang="en-US" sz="3600" dirty="0"/>
              <a:t> and notice that the o</a:t>
            </a:r>
            <a:r>
              <a:rPr sz="3600" dirty="0"/>
              <a:t>utcome has not yet occurred.</a:t>
            </a:r>
          </a:p>
          <a:p>
            <a:pPr marL="287338" indent="-223838">
              <a:spcBef>
                <a:spcPts val="700"/>
              </a:spcBef>
              <a:buSzTx/>
              <a:buFont typeface="Wingdings 3"/>
              <a:buNone/>
              <a:defRPr sz="3200"/>
            </a:pPr>
            <a:r>
              <a:rPr sz="3600" dirty="0"/>
              <a:t>Distinguish between possible and probable</a:t>
            </a:r>
          </a:p>
        </p:txBody>
      </p:sp>
    </p:spTree>
    <p:extLst>
      <p:ext uri="{BB962C8B-B14F-4D97-AF65-F5344CB8AC3E}">
        <p14:creationId xmlns:p14="http://schemas.microsoft.com/office/powerpoint/2010/main" val="29158793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 name="Rectangle 1"/>
          <p:cNvSpPr txBox="1">
            <a:spLocks noGrp="1"/>
          </p:cNvSpPr>
          <p:nvPr>
            <p:ph type="title"/>
          </p:nvPr>
        </p:nvSpPr>
        <p:spPr>
          <a:prstGeom prst="rect">
            <a:avLst/>
          </a:prstGeom>
        </p:spPr>
        <p:txBody>
          <a:bodyPr/>
          <a:lstStyle>
            <a:lvl1pPr indent="484187"/>
          </a:lstStyle>
          <a:p>
            <a:r>
              <a:rPr dirty="0"/>
              <a:t>Mindfulness</a:t>
            </a:r>
          </a:p>
        </p:txBody>
      </p:sp>
      <p:sp>
        <p:nvSpPr>
          <p:cNvPr id="296" name="Rectangle 2"/>
          <p:cNvSpPr txBox="1">
            <a:spLocks noGrp="1"/>
          </p:cNvSpPr>
          <p:nvPr>
            <p:ph idx="1"/>
          </p:nvPr>
        </p:nvSpPr>
        <p:spPr>
          <a:prstGeom prst="rect">
            <a:avLst/>
          </a:prstGeom>
        </p:spPr>
        <p:txBody>
          <a:bodyPr lIns="50800" tIns="50800" rIns="50800" bIns="50800">
            <a:normAutofit/>
          </a:bodyPr>
          <a:lstStyle/>
          <a:p>
            <a:pPr marL="273050" indent="-209550">
              <a:lnSpc>
                <a:spcPct val="80000"/>
              </a:lnSpc>
              <a:spcBef>
                <a:spcPts val="700"/>
              </a:spcBef>
              <a:buSzTx/>
              <a:buFont typeface="Wingdings 3"/>
              <a:buNone/>
              <a:defRPr sz="3700"/>
            </a:pPr>
            <a:r>
              <a:t>Being in the moment (observe-describe) is the antithesis of anxiety.</a:t>
            </a:r>
            <a:endParaRPr sz="1600"/>
          </a:p>
          <a:p>
            <a:pPr marL="273050" indent="-209550">
              <a:lnSpc>
                <a:spcPct val="80000"/>
              </a:lnSpc>
              <a:spcBef>
                <a:spcPts val="700"/>
              </a:spcBef>
              <a:buSzTx/>
              <a:buFont typeface="Wingdings 3"/>
              <a:buNone/>
              <a:defRPr sz="3700"/>
            </a:pPr>
            <a:r>
              <a:t>Awareness of here and now without judgment/assumptions helps anxiety.</a:t>
            </a:r>
            <a:endParaRPr sz="1600"/>
          </a:p>
          <a:p>
            <a:pPr marL="273050" indent="-209550">
              <a:lnSpc>
                <a:spcPct val="80000"/>
              </a:lnSpc>
              <a:spcBef>
                <a:spcPts val="700"/>
              </a:spcBef>
              <a:buSzTx/>
              <a:buFont typeface="Wingdings 3"/>
              <a:buNone/>
              <a:defRPr sz="3700"/>
            </a:pPr>
            <a:r>
              <a:t>You choose what you pay attention to.</a:t>
            </a:r>
            <a:endParaRPr sz="1600"/>
          </a:p>
          <a:p>
            <a:pPr marL="273050" indent="-209550">
              <a:lnSpc>
                <a:spcPct val="80000"/>
              </a:lnSpc>
              <a:spcBef>
                <a:spcPts val="700"/>
              </a:spcBef>
              <a:buSzTx/>
              <a:buFont typeface="Wingdings 3"/>
              <a:buNone/>
              <a:defRPr sz="3700"/>
            </a:pPr>
            <a:r>
              <a:t>Try grounding with 5-4-3-2-1 (See, touch, hear, smell, taste)</a:t>
            </a:r>
            <a:endParaRPr sz="1600"/>
          </a:p>
          <a:p>
            <a:pPr marL="273050" indent="-209550">
              <a:lnSpc>
                <a:spcPct val="80000"/>
              </a:lnSpc>
              <a:spcBef>
                <a:spcPts val="700"/>
              </a:spcBef>
              <a:buSzTx/>
              <a:buFont typeface="Wingdings 3"/>
              <a:buNone/>
              <a:defRPr sz="3700"/>
            </a:pPr>
            <a:r>
              <a:t>Effectively: Minimizes importance of sensations</a:t>
            </a:r>
          </a:p>
        </p:txBody>
      </p:sp>
    </p:spTree>
    <p:extLst>
      <p:ext uri="{BB962C8B-B14F-4D97-AF65-F5344CB8AC3E}">
        <p14:creationId xmlns:p14="http://schemas.microsoft.com/office/powerpoint/2010/main" val="32429951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0AD234F-3AB7-44A5-B87D-410239A441C9}"/>
              </a:ext>
            </a:extLst>
          </p:cNvPr>
          <p:cNvSpPr>
            <a:spLocks noGrp="1"/>
          </p:cNvSpPr>
          <p:nvPr>
            <p:ph type="title"/>
          </p:nvPr>
        </p:nvSpPr>
        <p:spPr/>
        <p:txBody>
          <a:bodyPr/>
          <a:lstStyle/>
          <a:p>
            <a:r>
              <a:rPr lang="en-US" dirty="0"/>
              <a:t>Telehealth Sessions </a:t>
            </a:r>
          </a:p>
        </p:txBody>
      </p:sp>
      <p:sp>
        <p:nvSpPr>
          <p:cNvPr id="5" name="Content Placeholder 4">
            <a:extLst>
              <a:ext uri="{FF2B5EF4-FFF2-40B4-BE49-F238E27FC236}">
                <a16:creationId xmlns:a16="http://schemas.microsoft.com/office/drawing/2014/main" id="{AFFD8809-7E46-4897-A447-96E08F1CE28B}"/>
              </a:ext>
            </a:extLst>
          </p:cNvPr>
          <p:cNvSpPr>
            <a:spLocks noGrp="1"/>
          </p:cNvSpPr>
          <p:nvPr>
            <p:ph idx="1"/>
          </p:nvPr>
        </p:nvSpPr>
        <p:spPr/>
        <p:txBody>
          <a:bodyPr/>
          <a:lstStyle/>
          <a:p>
            <a:r>
              <a:rPr lang="en-US" dirty="0"/>
              <a:t>Consider the medium – younger have more comfort with text while older clients more comfort with phone call</a:t>
            </a:r>
          </a:p>
          <a:p>
            <a:r>
              <a:rPr lang="en-US" dirty="0"/>
              <a:t>Consider privacy issues for client </a:t>
            </a:r>
          </a:p>
          <a:p>
            <a:r>
              <a:rPr lang="en-US" dirty="0"/>
              <a:t>Handling accidental disclosure on video</a:t>
            </a:r>
          </a:p>
          <a:p>
            <a:r>
              <a:rPr lang="en-US" dirty="0"/>
              <a:t>Turn off feature where you look at your face- teach clients to do it</a:t>
            </a:r>
          </a:p>
          <a:p>
            <a:r>
              <a:rPr lang="en-US" dirty="0"/>
              <a:t>Look at your limits of energy – Zoom Fatigue</a:t>
            </a:r>
          </a:p>
          <a:p>
            <a:r>
              <a:rPr lang="en-US" dirty="0"/>
              <a:t>Structure sessions to accommodate the distance</a:t>
            </a:r>
          </a:p>
        </p:txBody>
      </p:sp>
    </p:spTree>
    <p:extLst>
      <p:ext uri="{BB962C8B-B14F-4D97-AF65-F5344CB8AC3E}">
        <p14:creationId xmlns:p14="http://schemas.microsoft.com/office/powerpoint/2010/main" val="7240256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234C1-3C13-47C6-A659-56486AA16456}"/>
              </a:ext>
            </a:extLst>
          </p:cNvPr>
          <p:cNvSpPr>
            <a:spLocks noGrp="1"/>
          </p:cNvSpPr>
          <p:nvPr>
            <p:ph type="title"/>
          </p:nvPr>
        </p:nvSpPr>
        <p:spPr/>
        <p:txBody>
          <a:bodyPr/>
          <a:lstStyle/>
          <a:p>
            <a:r>
              <a:rPr lang="en-US" dirty="0"/>
              <a:t>Technology Impact on Pace Also Affects Therapy</a:t>
            </a:r>
          </a:p>
        </p:txBody>
      </p:sp>
      <p:sp>
        <p:nvSpPr>
          <p:cNvPr id="3" name="Content Placeholder 2">
            <a:extLst>
              <a:ext uri="{FF2B5EF4-FFF2-40B4-BE49-F238E27FC236}">
                <a16:creationId xmlns:a16="http://schemas.microsoft.com/office/drawing/2014/main" id="{BB84EDEC-A650-4274-9CCA-6A51A93F34B5}"/>
              </a:ext>
            </a:extLst>
          </p:cNvPr>
          <p:cNvSpPr>
            <a:spLocks noGrp="1"/>
          </p:cNvSpPr>
          <p:nvPr>
            <p:ph idx="1"/>
          </p:nvPr>
        </p:nvSpPr>
        <p:spPr/>
        <p:txBody>
          <a:bodyPr>
            <a:normAutofit lnSpcReduction="10000"/>
          </a:bodyPr>
          <a:lstStyle/>
          <a:p>
            <a:r>
              <a:rPr lang="en-US" sz="4000" dirty="0"/>
              <a:t>Expectations of faster work</a:t>
            </a:r>
          </a:p>
          <a:p>
            <a:r>
              <a:rPr lang="en-US" sz="4000" dirty="0"/>
              <a:t>Talking too fast without listening to self or therapist</a:t>
            </a:r>
          </a:p>
          <a:p>
            <a:r>
              <a:rPr lang="en-US" sz="4000" dirty="0"/>
              <a:t>Therapist can slow pace</a:t>
            </a:r>
          </a:p>
          <a:p>
            <a:pPr lvl="1"/>
            <a:r>
              <a:rPr lang="en-US" sz="3600" dirty="0"/>
              <a:t>Repetition</a:t>
            </a:r>
          </a:p>
          <a:p>
            <a:pPr lvl="1"/>
            <a:r>
              <a:rPr lang="en-US" sz="3600" dirty="0"/>
              <a:t>Pausing and rephrasing</a:t>
            </a:r>
          </a:p>
          <a:p>
            <a:pPr lvl="1"/>
            <a:r>
              <a:rPr lang="en-US" sz="3600" dirty="0"/>
              <a:t>Send a reminder with the client – notes, an object or picture and especially a metaphor</a:t>
            </a:r>
          </a:p>
        </p:txBody>
      </p:sp>
    </p:spTree>
    <p:extLst>
      <p:ext uri="{BB962C8B-B14F-4D97-AF65-F5344CB8AC3E}">
        <p14:creationId xmlns:p14="http://schemas.microsoft.com/office/powerpoint/2010/main" val="41148987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933E2-AB70-46C9-A440-4B49D8EF4738}"/>
              </a:ext>
            </a:extLst>
          </p:cNvPr>
          <p:cNvSpPr>
            <a:spLocks noGrp="1"/>
          </p:cNvSpPr>
          <p:nvPr>
            <p:ph type="title"/>
          </p:nvPr>
        </p:nvSpPr>
        <p:spPr/>
        <p:txBody>
          <a:bodyPr/>
          <a:lstStyle/>
          <a:p>
            <a:r>
              <a:rPr lang="en-US" dirty="0"/>
              <a:t>How are you caring for yourself?</a:t>
            </a:r>
          </a:p>
        </p:txBody>
      </p:sp>
      <p:sp>
        <p:nvSpPr>
          <p:cNvPr id="3" name="Content Placeholder 2">
            <a:extLst>
              <a:ext uri="{FF2B5EF4-FFF2-40B4-BE49-F238E27FC236}">
                <a16:creationId xmlns:a16="http://schemas.microsoft.com/office/drawing/2014/main" id="{8C39D66C-8B39-4B4D-A386-A0DFD816F714}"/>
              </a:ext>
            </a:extLst>
          </p:cNvPr>
          <p:cNvSpPr>
            <a:spLocks noGrp="1"/>
          </p:cNvSpPr>
          <p:nvPr>
            <p:ph idx="1"/>
          </p:nvPr>
        </p:nvSpPr>
        <p:spPr/>
        <p:txBody>
          <a:bodyPr/>
          <a:lstStyle/>
          <a:p>
            <a:r>
              <a:rPr lang="en-US" dirty="0"/>
              <a:t>Repetitive nature of sessions</a:t>
            </a:r>
          </a:p>
          <a:p>
            <a:r>
              <a:rPr lang="en-US" dirty="0"/>
              <a:t>Limit the exposure to what seems manageable emotionally</a:t>
            </a:r>
          </a:p>
          <a:p>
            <a:r>
              <a:rPr lang="en-US" dirty="0"/>
              <a:t>Do your own self care- doing what works best </a:t>
            </a:r>
            <a:r>
              <a:rPr lang="en-US"/>
              <a:t>for you</a:t>
            </a:r>
          </a:p>
          <a:p>
            <a:endParaRPr lang="en-US" dirty="0"/>
          </a:p>
        </p:txBody>
      </p:sp>
    </p:spTree>
    <p:extLst>
      <p:ext uri="{BB962C8B-B14F-4D97-AF65-F5344CB8AC3E}">
        <p14:creationId xmlns:p14="http://schemas.microsoft.com/office/powerpoint/2010/main" val="2056172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Why Worry?</a:t>
            </a:r>
          </a:p>
        </p:txBody>
      </p:sp>
      <p:sp>
        <p:nvSpPr>
          <p:cNvPr id="5" name="Content Placeholder 4"/>
          <p:cNvSpPr>
            <a:spLocks noGrp="1"/>
          </p:cNvSpPr>
          <p:nvPr>
            <p:ph idx="1"/>
          </p:nvPr>
        </p:nvSpPr>
        <p:spPr/>
        <p:txBody>
          <a:bodyPr>
            <a:normAutofit fontScale="92500"/>
          </a:bodyPr>
          <a:lstStyle/>
          <a:p>
            <a:r>
              <a:rPr lang="en-US" sz="3600" dirty="0"/>
              <a:t>The sensation of anxiety is the human response to ambiguity</a:t>
            </a:r>
          </a:p>
          <a:p>
            <a:r>
              <a:rPr lang="en-US" sz="3600" dirty="0"/>
              <a:t>It drives you in the direction of problem identification and solution</a:t>
            </a:r>
          </a:p>
          <a:p>
            <a:r>
              <a:rPr lang="en-US" sz="3600" dirty="0"/>
              <a:t>When the sensation of anxiety exists without cause, when a sense of dread exists, the brain searches for problems</a:t>
            </a:r>
          </a:p>
          <a:p>
            <a:r>
              <a:rPr lang="en-US" sz="3600" dirty="0"/>
              <a:t>Worry: maladaptive attempt to resolve anxiety, worsening it in the absence of a real problem</a:t>
            </a:r>
          </a:p>
        </p:txBody>
      </p:sp>
    </p:spTree>
    <p:extLst>
      <p:ext uri="{BB962C8B-B14F-4D97-AF65-F5344CB8AC3E}">
        <p14:creationId xmlns:p14="http://schemas.microsoft.com/office/powerpoint/2010/main" val="3348490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75AF2-4E7C-4F59-BDF5-925B876DD8F8}"/>
              </a:ext>
            </a:extLst>
          </p:cNvPr>
          <p:cNvSpPr>
            <a:spLocks noGrp="1"/>
          </p:cNvSpPr>
          <p:nvPr>
            <p:ph type="title"/>
          </p:nvPr>
        </p:nvSpPr>
        <p:spPr/>
        <p:txBody>
          <a:bodyPr/>
          <a:lstStyle/>
          <a:p>
            <a:r>
              <a:rPr lang="en-US" dirty="0"/>
              <a:t>Thought Content</a:t>
            </a:r>
          </a:p>
        </p:txBody>
      </p:sp>
      <p:sp>
        <p:nvSpPr>
          <p:cNvPr id="3" name="Content Placeholder 2">
            <a:extLst>
              <a:ext uri="{FF2B5EF4-FFF2-40B4-BE49-F238E27FC236}">
                <a16:creationId xmlns:a16="http://schemas.microsoft.com/office/drawing/2014/main" id="{3E8BA291-B6C8-43A7-B5B5-F1879E38BAA3}"/>
              </a:ext>
            </a:extLst>
          </p:cNvPr>
          <p:cNvSpPr>
            <a:spLocks noGrp="1"/>
          </p:cNvSpPr>
          <p:nvPr>
            <p:ph idx="1"/>
          </p:nvPr>
        </p:nvSpPr>
        <p:spPr/>
        <p:txBody>
          <a:bodyPr>
            <a:normAutofit/>
          </a:bodyPr>
          <a:lstStyle/>
          <a:p>
            <a:r>
              <a:rPr lang="en-US" sz="3200" dirty="0"/>
              <a:t>Anxiety rumination tends in the direction of “Why” and “What if…” kinds of thoughts</a:t>
            </a:r>
          </a:p>
          <a:p>
            <a:r>
              <a:rPr lang="en-US" sz="3200" dirty="0"/>
              <a:t>Error Related Negativity. Essential ability to detect and respond to errors (e.g., social missteps). Critical to successful adaptation to a changing environment. </a:t>
            </a:r>
          </a:p>
          <a:p>
            <a:r>
              <a:rPr lang="en-US" sz="3200" dirty="0"/>
              <a:t>The ACC (anterior cingulate cortex) is more active in anxiety for identifying errors so errors magnified and responses are exaggerated.</a:t>
            </a:r>
          </a:p>
        </p:txBody>
      </p:sp>
    </p:spTree>
    <p:extLst>
      <p:ext uri="{BB962C8B-B14F-4D97-AF65-F5344CB8AC3E}">
        <p14:creationId xmlns:p14="http://schemas.microsoft.com/office/powerpoint/2010/main" val="1991108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29B4B-0F53-4C8D-99E8-A4567BBD424C}"/>
              </a:ext>
            </a:extLst>
          </p:cNvPr>
          <p:cNvSpPr>
            <a:spLocks noGrp="1"/>
          </p:cNvSpPr>
          <p:nvPr>
            <p:ph type="title"/>
          </p:nvPr>
        </p:nvSpPr>
        <p:spPr/>
        <p:txBody>
          <a:bodyPr/>
          <a:lstStyle/>
          <a:p>
            <a:r>
              <a:rPr lang="en-US" dirty="0"/>
              <a:t>Repetition Strengthens Brain Activity</a:t>
            </a:r>
          </a:p>
        </p:txBody>
      </p:sp>
      <p:sp>
        <p:nvSpPr>
          <p:cNvPr id="3" name="Content Placeholder 2">
            <a:extLst>
              <a:ext uri="{FF2B5EF4-FFF2-40B4-BE49-F238E27FC236}">
                <a16:creationId xmlns:a16="http://schemas.microsoft.com/office/drawing/2014/main" id="{4E148403-0253-4E34-B46C-D52EFEB29329}"/>
              </a:ext>
            </a:extLst>
          </p:cNvPr>
          <p:cNvSpPr>
            <a:spLocks noGrp="1"/>
          </p:cNvSpPr>
          <p:nvPr>
            <p:ph idx="1"/>
          </p:nvPr>
        </p:nvSpPr>
        <p:spPr/>
        <p:txBody>
          <a:bodyPr>
            <a:normAutofit lnSpcReduction="10000"/>
          </a:bodyPr>
          <a:lstStyle/>
          <a:p>
            <a:r>
              <a:rPr lang="en-US" sz="4000" dirty="0"/>
              <a:t>One important principle is that repetition strengthens</a:t>
            </a:r>
          </a:p>
          <a:p>
            <a:r>
              <a:rPr lang="en-US" sz="4000" dirty="0"/>
              <a:t>Ruminative thinking results in increased vascularization and more glial cell support – makes worry path into worry super-highway</a:t>
            </a:r>
          </a:p>
          <a:p>
            <a:r>
              <a:rPr lang="en-US" sz="4000" dirty="0"/>
              <a:t>Interrupting rumination consistently and persistently quickly starts to ‘erase the trace’ of worry</a:t>
            </a:r>
          </a:p>
        </p:txBody>
      </p:sp>
    </p:spTree>
    <p:extLst>
      <p:ext uri="{BB962C8B-B14F-4D97-AF65-F5344CB8AC3E}">
        <p14:creationId xmlns:p14="http://schemas.microsoft.com/office/powerpoint/2010/main" val="36212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83C03-886B-3B48-AFE5-3E0394234714}"/>
              </a:ext>
            </a:extLst>
          </p:cNvPr>
          <p:cNvSpPr>
            <a:spLocks noGrp="1"/>
          </p:cNvSpPr>
          <p:nvPr>
            <p:ph type="title"/>
          </p:nvPr>
        </p:nvSpPr>
        <p:spPr/>
        <p:txBody>
          <a:bodyPr/>
          <a:lstStyle/>
          <a:p>
            <a:r>
              <a:rPr lang="en-US"/>
              <a:t>Repetition and Imagination</a:t>
            </a:r>
          </a:p>
        </p:txBody>
      </p:sp>
      <p:sp>
        <p:nvSpPr>
          <p:cNvPr id="3" name="Text Placeholder 2">
            <a:extLst>
              <a:ext uri="{FF2B5EF4-FFF2-40B4-BE49-F238E27FC236}">
                <a16:creationId xmlns:a16="http://schemas.microsoft.com/office/drawing/2014/main" id="{81307138-44CD-FC4C-93E8-E6B05F2E0CDA}"/>
              </a:ext>
            </a:extLst>
          </p:cNvPr>
          <p:cNvSpPr>
            <a:spLocks noGrp="1"/>
          </p:cNvSpPr>
          <p:nvPr>
            <p:ph idx="1"/>
          </p:nvPr>
        </p:nvSpPr>
        <p:spPr/>
        <p:txBody>
          <a:bodyPr>
            <a:noAutofit/>
          </a:bodyPr>
          <a:lstStyle/>
          <a:p>
            <a:r>
              <a:rPr lang="en-US" sz="3600" dirty="0"/>
              <a:t>When panic events and social phobia fears that are repetitively imagined or worried about the pathways are strengthened, sensitizing the responses to cues – objective or perceived</a:t>
            </a:r>
          </a:p>
          <a:p>
            <a:r>
              <a:rPr lang="en-US" sz="3600" dirty="0"/>
              <a:t>Brain activity reflects what is imagined, increasing possibility of occurrence– positive or negative</a:t>
            </a:r>
          </a:p>
          <a:p>
            <a:endParaRPr lang="en-US" sz="3600" dirty="0"/>
          </a:p>
        </p:txBody>
      </p:sp>
    </p:spTree>
    <p:extLst>
      <p:ext uri="{BB962C8B-B14F-4D97-AF65-F5344CB8AC3E}">
        <p14:creationId xmlns:p14="http://schemas.microsoft.com/office/powerpoint/2010/main" val="1825158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Correct Cognitive Mis-Steps</a:t>
            </a:r>
          </a:p>
        </p:txBody>
      </p:sp>
      <p:sp>
        <p:nvSpPr>
          <p:cNvPr id="3" name="Content Placeholder 2"/>
          <p:cNvSpPr>
            <a:spLocks noGrp="1"/>
          </p:cNvSpPr>
          <p:nvPr>
            <p:ph idx="1"/>
          </p:nvPr>
        </p:nvSpPr>
        <p:spPr/>
        <p:txBody>
          <a:bodyPr>
            <a:normAutofit fontScale="92500" lnSpcReduction="10000"/>
          </a:bodyPr>
          <a:lstStyle/>
          <a:p>
            <a:r>
              <a:rPr lang="en-US" sz="4000" dirty="0"/>
              <a:t>If the worry is about something </a:t>
            </a:r>
            <a:r>
              <a:rPr lang="en-US" sz="4000" i="1" dirty="0"/>
              <a:t>possible</a:t>
            </a:r>
            <a:r>
              <a:rPr lang="en-US" sz="4000" dirty="0"/>
              <a:t>, anxiety leads to thinking and behaving as if it is </a:t>
            </a:r>
            <a:r>
              <a:rPr lang="en-US" sz="4000" i="1" dirty="0"/>
              <a:t>probable</a:t>
            </a:r>
            <a:r>
              <a:rPr lang="en-US" sz="4000" dirty="0"/>
              <a:t> – teach the distinction between these</a:t>
            </a:r>
          </a:p>
          <a:p>
            <a:r>
              <a:rPr lang="en-US" sz="4000" dirty="0"/>
              <a:t>If you can make a plan, it is a real problem with a real solution. Then planning solves the problem of worry too. (Teach Planning!)</a:t>
            </a:r>
          </a:p>
          <a:p>
            <a:r>
              <a:rPr lang="en-US" sz="4000" dirty="0"/>
              <a:t>If you cannot make a plan it is a worry. Use worry-elimination strategies.</a:t>
            </a:r>
          </a:p>
        </p:txBody>
      </p:sp>
    </p:spTree>
    <p:extLst>
      <p:ext uri="{BB962C8B-B14F-4D97-AF65-F5344CB8AC3E}">
        <p14:creationId xmlns:p14="http://schemas.microsoft.com/office/powerpoint/2010/main" val="18143719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4786</TotalTime>
  <Words>3197</Words>
  <Application>Microsoft Office PowerPoint</Application>
  <PresentationFormat>Widescreen</PresentationFormat>
  <Paragraphs>254</Paragraphs>
  <Slides>45</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45</vt:i4>
      </vt:variant>
    </vt:vector>
  </HeadingPairs>
  <TitlesOfParts>
    <vt:vector size="51" baseType="lpstr">
      <vt:lpstr>Arial</vt:lpstr>
      <vt:lpstr>Calibri</vt:lpstr>
      <vt:lpstr>Calibri Light</vt:lpstr>
      <vt:lpstr>Wingdings 2</vt:lpstr>
      <vt:lpstr>Wingdings 3</vt:lpstr>
      <vt:lpstr>Office Theme</vt:lpstr>
      <vt:lpstr>Managing Anxiety in a Post Pandemic World</vt:lpstr>
      <vt:lpstr>The Stuck Brain of Anxiety</vt:lpstr>
      <vt:lpstr>Brain Structure and Function Contribute to Rumination</vt:lpstr>
      <vt:lpstr>Stress Response – Simultaneous with SNS</vt:lpstr>
      <vt:lpstr>Why Worry?</vt:lpstr>
      <vt:lpstr>Thought Content</vt:lpstr>
      <vt:lpstr>Repetition Strengthens Brain Activity</vt:lpstr>
      <vt:lpstr>Repetition and Imagination</vt:lpstr>
      <vt:lpstr>Correct Cognitive Mis-Steps</vt:lpstr>
      <vt:lpstr>Anxiety: Condition Looking for Content</vt:lpstr>
      <vt:lpstr>Guilt is Excellent Content for Anxiety</vt:lpstr>
      <vt:lpstr>Legitimate Guilt</vt:lpstr>
      <vt:lpstr>Handling Magical Worry</vt:lpstr>
      <vt:lpstr>Invite the Worry</vt:lpstr>
      <vt:lpstr>Erase the Trace of Ruminative Thought</vt:lpstr>
      <vt:lpstr>Health Anxiety</vt:lpstr>
      <vt:lpstr>Contain Worry: Clear the Mind –  Imagery or Concrete Methods</vt:lpstr>
      <vt:lpstr>Contain Your Worry (in Time)</vt:lpstr>
      <vt:lpstr>Types of Stress: Increase Anxiety, Increase Risk of Relapse</vt:lpstr>
      <vt:lpstr>Fear of Financial Outcomes</vt:lpstr>
      <vt:lpstr>4 Competencies for Stress Recovery</vt:lpstr>
      <vt:lpstr>Passive Anxiety – Manage Intake of Stress </vt:lpstr>
      <vt:lpstr>“Be Still” Methods - Apps can help monitor screen time and set limits on social media</vt:lpstr>
      <vt:lpstr>News Breaks</vt:lpstr>
      <vt:lpstr>2nd Stress Management Competency  Managing Attitude - the Stress of the Pandemic</vt:lpstr>
      <vt:lpstr>3rd Stress Management Competency</vt:lpstr>
      <vt:lpstr>4th Stress Management Competency:  Learn to Rest and Relax</vt:lpstr>
      <vt:lpstr>Move Your Body, Move Your Mind</vt:lpstr>
      <vt:lpstr>Learn to Physically Relax</vt:lpstr>
      <vt:lpstr>Meditation and Spiritual Discipline</vt:lpstr>
      <vt:lpstr>Anxious Parents and Family Time</vt:lpstr>
      <vt:lpstr>Social Media, Shame – Parenting </vt:lpstr>
      <vt:lpstr>Help with Monitoring Goals/Behavior</vt:lpstr>
      <vt:lpstr>Schedules Reduce Stress/Anxiety –  Manage Depression and Isolation</vt:lpstr>
      <vt:lpstr>Staying Connected Online</vt:lpstr>
      <vt:lpstr>Social Media Plusses and Minuses </vt:lpstr>
      <vt:lpstr>Fear and Escape</vt:lpstr>
      <vt:lpstr>Identify Panic Cues</vt:lpstr>
      <vt:lpstr>Breathe</vt:lpstr>
      <vt:lpstr>Prevent = Predict, Prepare, Plan</vt:lpstr>
      <vt:lpstr>Stop Catastrophizing </vt:lpstr>
      <vt:lpstr>Mindfulness</vt:lpstr>
      <vt:lpstr>Telehealth Sessions </vt:lpstr>
      <vt:lpstr>Technology Impact on Pace Also Affects Therapy</vt:lpstr>
      <vt:lpstr>How are you caring for yourself?</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Managing Anxiety – 3 hour</dc:title>
  <dc:creator>Margaret Wehrenberg</dc:creator>
  <cp:lastModifiedBy>Margaret Wehrenberg</cp:lastModifiedBy>
  <cp:revision>20</cp:revision>
  <dcterms:created xsi:type="dcterms:W3CDTF">2020-05-15T17:37:10Z</dcterms:created>
  <dcterms:modified xsi:type="dcterms:W3CDTF">2020-06-30T00:50:14Z</dcterms:modified>
</cp:coreProperties>
</file>