
<file path=[Content_Types].xml><?xml version="1.0" encoding="utf-8"?>
<Types xmlns="http://schemas.openxmlformats.org/package/2006/content-types">
  <Default Extension="xml" ContentType="application/xml"/>
  <Default Extension="jpeg" ContentType="image/jpeg"/>
  <Default Extension="png" ContentType="image/png"/>
  <Default Extension="tmp"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handoutMasterIdLst>
    <p:handoutMasterId r:id="rId60"/>
  </p:handoutMasterIdLst>
  <p:sldIdLst>
    <p:sldId id="257" r:id="rId2"/>
    <p:sldId id="258" r:id="rId3"/>
    <p:sldId id="259" r:id="rId4"/>
    <p:sldId id="262" r:id="rId5"/>
    <p:sldId id="263" r:id="rId6"/>
    <p:sldId id="293" r:id="rId7"/>
    <p:sldId id="294" r:id="rId8"/>
    <p:sldId id="295" r:id="rId9"/>
    <p:sldId id="296" r:id="rId10"/>
    <p:sldId id="297" r:id="rId11"/>
    <p:sldId id="307" r:id="rId12"/>
    <p:sldId id="308" r:id="rId13"/>
    <p:sldId id="309" r:id="rId14"/>
    <p:sldId id="260" r:id="rId15"/>
    <p:sldId id="261" r:id="rId16"/>
    <p:sldId id="264" r:id="rId17"/>
    <p:sldId id="298" r:id="rId18"/>
    <p:sldId id="299" r:id="rId19"/>
    <p:sldId id="279" r:id="rId20"/>
    <p:sldId id="277" r:id="rId21"/>
    <p:sldId id="281" r:id="rId22"/>
    <p:sldId id="278" r:id="rId23"/>
    <p:sldId id="265" r:id="rId24"/>
    <p:sldId id="266" r:id="rId25"/>
    <p:sldId id="267" r:id="rId26"/>
    <p:sldId id="280" r:id="rId27"/>
    <p:sldId id="274" r:id="rId28"/>
    <p:sldId id="283" r:id="rId29"/>
    <p:sldId id="284" r:id="rId30"/>
    <p:sldId id="282" r:id="rId31"/>
    <p:sldId id="285" r:id="rId32"/>
    <p:sldId id="286" r:id="rId33"/>
    <p:sldId id="287" r:id="rId34"/>
    <p:sldId id="275" r:id="rId35"/>
    <p:sldId id="288" r:id="rId36"/>
    <p:sldId id="289" r:id="rId37"/>
    <p:sldId id="290" r:id="rId38"/>
    <p:sldId id="291" r:id="rId39"/>
    <p:sldId id="276" r:id="rId40"/>
    <p:sldId id="292" r:id="rId41"/>
    <p:sldId id="303" r:id="rId42"/>
    <p:sldId id="310" r:id="rId43"/>
    <p:sldId id="268" r:id="rId44"/>
    <p:sldId id="270" r:id="rId45"/>
    <p:sldId id="300" r:id="rId46"/>
    <p:sldId id="301" r:id="rId47"/>
    <p:sldId id="273" r:id="rId48"/>
    <p:sldId id="271" r:id="rId49"/>
    <p:sldId id="272" r:id="rId50"/>
    <p:sldId id="304" r:id="rId51"/>
    <p:sldId id="305" r:id="rId52"/>
    <p:sldId id="306" r:id="rId53"/>
    <p:sldId id="269" r:id="rId54"/>
    <p:sldId id="302" r:id="rId55"/>
    <p:sldId id="312" r:id="rId56"/>
    <p:sldId id="313" r:id="rId57"/>
    <p:sldId id="314" r:id="rId58"/>
    <p:sldId id="311"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handoutView">
  <p:normalViewPr horzBarState="maximized">
    <p:restoredLeft sz="19043" autoAdjust="0"/>
    <p:restoredTop sz="94660"/>
  </p:normalViewPr>
  <p:slideViewPr>
    <p:cSldViewPr snapToGrid="0">
      <p:cViewPr varScale="1">
        <p:scale>
          <a:sx n="76" d="100"/>
          <a:sy n="76" d="100"/>
        </p:scale>
        <p:origin x="232" y="1744"/>
      </p:cViewPr>
      <p:guideLst/>
    </p:cSldViewPr>
  </p:slideViewPr>
  <p:notesTextViewPr>
    <p:cViewPr>
      <p:scale>
        <a:sx n="1" d="1"/>
        <a:sy n="1" d="1"/>
      </p:scale>
      <p:origin x="0" y="0"/>
    </p:cViewPr>
  </p:notesTextViewPr>
  <p:notesViewPr>
    <p:cSldViewPr snapToGrid="0">
      <p:cViewPr varScale="1">
        <p:scale>
          <a:sx n="111" d="100"/>
          <a:sy n="111" d="100"/>
        </p:scale>
        <p:origin x="1496" y="2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65" Type="http://schemas.microsoft.com/office/2015/10/relationships/revisionInfo" Target="revisionInfo.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handoutMaster" Target="handoutMasters/handoutMaster1.xml"/><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A02F12-816C-44E8-874D-7C2251716505}"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97100DCA-F3B0-433F-BC38-09D3389EFD1F}">
      <dgm:prSet/>
      <dgm:spPr/>
      <dgm:t>
        <a:bodyPr/>
        <a:lstStyle/>
        <a:p>
          <a:r>
            <a:rPr lang="en-US" dirty="0"/>
            <a:t>If you can teach the skill, teach it</a:t>
          </a:r>
        </a:p>
      </dgm:t>
    </dgm:pt>
    <dgm:pt modelId="{990DEE3F-FE41-4AF0-B354-A8A05391500F}" type="parTrans" cxnId="{4D24C068-4289-4C4A-BBBD-A3898C367472}">
      <dgm:prSet/>
      <dgm:spPr/>
      <dgm:t>
        <a:bodyPr/>
        <a:lstStyle/>
        <a:p>
          <a:endParaRPr lang="en-US"/>
        </a:p>
      </dgm:t>
    </dgm:pt>
    <dgm:pt modelId="{579FDF54-8E2E-4F0D-85C9-A4C2A052D42F}" type="sibTrans" cxnId="{4D24C068-4289-4C4A-BBBD-A3898C367472}">
      <dgm:prSet/>
      <dgm:spPr/>
      <dgm:t>
        <a:bodyPr/>
        <a:lstStyle/>
        <a:p>
          <a:endParaRPr lang="en-US"/>
        </a:p>
      </dgm:t>
    </dgm:pt>
    <dgm:pt modelId="{6EAB95CA-5D62-4DAD-AE7F-32BA3D7C9568}">
      <dgm:prSet/>
      <dgm:spPr/>
      <dgm:t>
        <a:bodyPr/>
        <a:lstStyle/>
        <a:p>
          <a:r>
            <a:rPr lang="en-US" dirty="0"/>
            <a:t>If you can’t teach the skill, adapt it</a:t>
          </a:r>
        </a:p>
      </dgm:t>
    </dgm:pt>
    <dgm:pt modelId="{8E4DBAE3-FDCC-42E5-B512-6F8AD9D96EE8}" type="parTrans" cxnId="{6603BDB6-1BAF-4B13-83C0-29BA254A51A6}">
      <dgm:prSet/>
      <dgm:spPr/>
      <dgm:t>
        <a:bodyPr/>
        <a:lstStyle/>
        <a:p>
          <a:endParaRPr lang="en-US"/>
        </a:p>
      </dgm:t>
    </dgm:pt>
    <dgm:pt modelId="{E9E63938-BE77-42C4-A7E9-C98A16179372}" type="sibTrans" cxnId="{6603BDB6-1BAF-4B13-83C0-29BA254A51A6}">
      <dgm:prSet/>
      <dgm:spPr/>
      <dgm:t>
        <a:bodyPr/>
        <a:lstStyle/>
        <a:p>
          <a:endParaRPr lang="en-US"/>
        </a:p>
      </dgm:t>
    </dgm:pt>
    <dgm:pt modelId="{C265BD20-02D6-4479-AEE0-FE9FCE7CEAC8}">
      <dgm:prSet/>
      <dgm:spPr/>
      <dgm:t>
        <a:bodyPr/>
        <a:lstStyle/>
        <a:p>
          <a:r>
            <a:rPr lang="en-US" dirty="0"/>
            <a:t>If you can’t adapt it, figure out some way around it</a:t>
          </a:r>
        </a:p>
      </dgm:t>
    </dgm:pt>
    <dgm:pt modelId="{CAB1686B-0051-4DA0-BC44-8CB0035126C0}" type="parTrans" cxnId="{846F7ACE-4115-41CA-8C6E-E82C20908BED}">
      <dgm:prSet/>
      <dgm:spPr/>
      <dgm:t>
        <a:bodyPr/>
        <a:lstStyle/>
        <a:p>
          <a:endParaRPr lang="en-US"/>
        </a:p>
      </dgm:t>
    </dgm:pt>
    <dgm:pt modelId="{1FD865B8-46AE-475C-83C4-DC2F0C34AF01}" type="sibTrans" cxnId="{846F7ACE-4115-41CA-8C6E-E82C20908BED}">
      <dgm:prSet/>
      <dgm:spPr/>
      <dgm:t>
        <a:bodyPr/>
        <a:lstStyle/>
        <a:p>
          <a:endParaRPr lang="en-US"/>
        </a:p>
      </dgm:t>
    </dgm:pt>
    <dgm:pt modelId="{8562B085-2371-4255-B401-F435EE0B7A2A}">
      <dgm:prSet/>
      <dgm:spPr/>
      <dgm:t>
        <a:bodyPr/>
        <a:lstStyle/>
        <a:p>
          <a:r>
            <a:rPr lang="en-US" dirty="0"/>
            <a:t>If you can’t figure out some way around it, teach the NTs to deal with it</a:t>
          </a:r>
        </a:p>
      </dgm:t>
    </dgm:pt>
    <dgm:pt modelId="{7042FD96-04EF-4FD8-9A94-CAAFC8928A9D}" type="parTrans" cxnId="{D3DE562E-B309-4C09-9D32-9FF85451A56F}">
      <dgm:prSet/>
      <dgm:spPr/>
      <dgm:t>
        <a:bodyPr/>
        <a:lstStyle/>
        <a:p>
          <a:endParaRPr lang="en-US"/>
        </a:p>
      </dgm:t>
    </dgm:pt>
    <dgm:pt modelId="{D2C986D7-AD44-4C36-8B6A-DB1B6352277F}" type="sibTrans" cxnId="{D3DE562E-B309-4C09-9D32-9FF85451A56F}">
      <dgm:prSet/>
      <dgm:spPr/>
      <dgm:t>
        <a:bodyPr/>
        <a:lstStyle/>
        <a:p>
          <a:endParaRPr lang="en-US"/>
        </a:p>
      </dgm:t>
    </dgm:pt>
    <dgm:pt modelId="{96F430D0-1A03-4D49-AC7E-0B41EAE85EC1}" type="pres">
      <dgm:prSet presAssocID="{35A02F12-816C-44E8-874D-7C2251716505}" presName="compositeShape" presStyleCnt="0">
        <dgm:presLayoutVars>
          <dgm:dir/>
          <dgm:resizeHandles/>
        </dgm:presLayoutVars>
      </dgm:prSet>
      <dgm:spPr/>
      <dgm:t>
        <a:bodyPr/>
        <a:lstStyle/>
        <a:p>
          <a:endParaRPr lang="en-US"/>
        </a:p>
      </dgm:t>
    </dgm:pt>
    <dgm:pt modelId="{F0629C84-A488-4555-B1BE-0BE317080F53}" type="pres">
      <dgm:prSet presAssocID="{35A02F12-816C-44E8-874D-7C2251716505}" presName="pyramid" presStyleLbl="node1" presStyleIdx="0" presStyleCnt="1"/>
      <dgm:spPr/>
    </dgm:pt>
    <dgm:pt modelId="{7A6D9A2D-A300-4186-A005-5A336B6060E3}" type="pres">
      <dgm:prSet presAssocID="{35A02F12-816C-44E8-874D-7C2251716505}" presName="theList" presStyleCnt="0"/>
      <dgm:spPr/>
    </dgm:pt>
    <dgm:pt modelId="{38D400B5-9565-471A-A68B-E6067268121A}" type="pres">
      <dgm:prSet presAssocID="{97100DCA-F3B0-433F-BC38-09D3389EFD1F}" presName="aNode" presStyleLbl="fgAcc1" presStyleIdx="0" presStyleCnt="4" custLinFactY="301459" custLinFactNeighborX="622" custLinFactNeighborY="400000">
        <dgm:presLayoutVars>
          <dgm:bulletEnabled val="1"/>
        </dgm:presLayoutVars>
      </dgm:prSet>
      <dgm:spPr/>
      <dgm:t>
        <a:bodyPr/>
        <a:lstStyle/>
        <a:p>
          <a:endParaRPr lang="en-US"/>
        </a:p>
      </dgm:t>
    </dgm:pt>
    <dgm:pt modelId="{E4A42BE1-44C9-4274-A455-4F367FF7962D}" type="pres">
      <dgm:prSet presAssocID="{97100DCA-F3B0-433F-BC38-09D3389EFD1F}" presName="aSpace" presStyleCnt="0"/>
      <dgm:spPr/>
    </dgm:pt>
    <dgm:pt modelId="{5BCDECD9-308D-46C8-AE76-4063DF616AA5}" type="pres">
      <dgm:prSet presAssocID="{6EAB95CA-5D62-4DAD-AE7F-32BA3D7C9568}" presName="aNode" presStyleLbl="fgAcc1" presStyleIdx="1" presStyleCnt="4" custLinFactY="100000" custLinFactNeighborX="1244" custLinFactNeighborY="160990">
        <dgm:presLayoutVars>
          <dgm:bulletEnabled val="1"/>
        </dgm:presLayoutVars>
      </dgm:prSet>
      <dgm:spPr/>
      <dgm:t>
        <a:bodyPr/>
        <a:lstStyle/>
        <a:p>
          <a:endParaRPr lang="en-US"/>
        </a:p>
      </dgm:t>
    </dgm:pt>
    <dgm:pt modelId="{8799AD9C-4464-467B-9646-ABC2EDA89038}" type="pres">
      <dgm:prSet presAssocID="{6EAB95CA-5D62-4DAD-AE7F-32BA3D7C9568}" presName="aSpace" presStyleCnt="0"/>
      <dgm:spPr/>
    </dgm:pt>
    <dgm:pt modelId="{47FC4873-DC47-4BE1-9B39-A5DAEE3BB268}" type="pres">
      <dgm:prSet presAssocID="{C265BD20-02D6-4479-AEE0-FE9FCE7CEAC8}" presName="aNode" presStyleLbl="fgAcc1" presStyleIdx="2" presStyleCnt="4" custLinFactY="-100000" custLinFactNeighborX="933" custLinFactNeighborY="-147852">
        <dgm:presLayoutVars>
          <dgm:bulletEnabled val="1"/>
        </dgm:presLayoutVars>
      </dgm:prSet>
      <dgm:spPr/>
      <dgm:t>
        <a:bodyPr/>
        <a:lstStyle/>
        <a:p>
          <a:endParaRPr lang="en-US"/>
        </a:p>
      </dgm:t>
    </dgm:pt>
    <dgm:pt modelId="{00A49318-C7B8-4CC2-A49E-46A09D6D93FB}" type="pres">
      <dgm:prSet presAssocID="{C265BD20-02D6-4479-AEE0-FE9FCE7CEAC8}" presName="aSpace" presStyleCnt="0"/>
      <dgm:spPr/>
    </dgm:pt>
    <dgm:pt modelId="{BA3121FA-17C4-4B06-850C-37B427F66CA3}" type="pres">
      <dgm:prSet presAssocID="{8562B085-2371-4255-B401-F435EE0B7A2A}" presName="aNode" presStyleLbl="fgAcc1" presStyleIdx="3" presStyleCnt="4" custScaleX="103918" custScaleY="92614" custLinFactY="-300000" custLinFactNeighborX="2115" custLinFactNeighborY="-348737">
        <dgm:presLayoutVars>
          <dgm:bulletEnabled val="1"/>
        </dgm:presLayoutVars>
      </dgm:prSet>
      <dgm:spPr/>
      <dgm:t>
        <a:bodyPr/>
        <a:lstStyle/>
        <a:p>
          <a:endParaRPr lang="en-US"/>
        </a:p>
      </dgm:t>
    </dgm:pt>
    <dgm:pt modelId="{D3DF4C07-C326-4CC2-AC35-CA2A7E2D0918}" type="pres">
      <dgm:prSet presAssocID="{8562B085-2371-4255-B401-F435EE0B7A2A}" presName="aSpace" presStyleCnt="0"/>
      <dgm:spPr/>
    </dgm:pt>
  </dgm:ptLst>
  <dgm:cxnLst>
    <dgm:cxn modelId="{BB058431-5E69-4575-9B4A-7D49B87FAECA}" type="presOf" srcId="{35A02F12-816C-44E8-874D-7C2251716505}" destId="{96F430D0-1A03-4D49-AC7E-0B41EAE85EC1}" srcOrd="0" destOrd="0" presId="urn:microsoft.com/office/officeart/2005/8/layout/pyramid2"/>
    <dgm:cxn modelId="{A94B64DB-61F8-4F0D-B88A-8261C1B17F41}" type="presOf" srcId="{8562B085-2371-4255-B401-F435EE0B7A2A}" destId="{BA3121FA-17C4-4B06-850C-37B427F66CA3}" srcOrd="0" destOrd="0" presId="urn:microsoft.com/office/officeart/2005/8/layout/pyramid2"/>
    <dgm:cxn modelId="{C0016C71-404C-4546-AB40-6D0A7901891F}" type="presOf" srcId="{6EAB95CA-5D62-4DAD-AE7F-32BA3D7C9568}" destId="{5BCDECD9-308D-46C8-AE76-4063DF616AA5}" srcOrd="0" destOrd="0" presId="urn:microsoft.com/office/officeart/2005/8/layout/pyramid2"/>
    <dgm:cxn modelId="{E802A666-AADE-43F0-9D5D-108558004B9D}" type="presOf" srcId="{C265BD20-02D6-4479-AEE0-FE9FCE7CEAC8}" destId="{47FC4873-DC47-4BE1-9B39-A5DAEE3BB268}" srcOrd="0" destOrd="0" presId="urn:microsoft.com/office/officeart/2005/8/layout/pyramid2"/>
    <dgm:cxn modelId="{4D24C068-4289-4C4A-BBBD-A3898C367472}" srcId="{35A02F12-816C-44E8-874D-7C2251716505}" destId="{97100DCA-F3B0-433F-BC38-09D3389EFD1F}" srcOrd="0" destOrd="0" parTransId="{990DEE3F-FE41-4AF0-B354-A8A05391500F}" sibTransId="{579FDF54-8E2E-4F0D-85C9-A4C2A052D42F}"/>
    <dgm:cxn modelId="{6603BDB6-1BAF-4B13-83C0-29BA254A51A6}" srcId="{35A02F12-816C-44E8-874D-7C2251716505}" destId="{6EAB95CA-5D62-4DAD-AE7F-32BA3D7C9568}" srcOrd="1" destOrd="0" parTransId="{8E4DBAE3-FDCC-42E5-B512-6F8AD9D96EE8}" sibTransId="{E9E63938-BE77-42C4-A7E9-C98A16179372}"/>
    <dgm:cxn modelId="{4BFB1DBE-58B1-4839-9D48-762DCDAEDA23}" type="presOf" srcId="{97100DCA-F3B0-433F-BC38-09D3389EFD1F}" destId="{38D400B5-9565-471A-A68B-E6067268121A}" srcOrd="0" destOrd="0" presId="urn:microsoft.com/office/officeart/2005/8/layout/pyramid2"/>
    <dgm:cxn modelId="{D3DE562E-B309-4C09-9D32-9FF85451A56F}" srcId="{35A02F12-816C-44E8-874D-7C2251716505}" destId="{8562B085-2371-4255-B401-F435EE0B7A2A}" srcOrd="3" destOrd="0" parTransId="{7042FD96-04EF-4FD8-9A94-CAAFC8928A9D}" sibTransId="{D2C986D7-AD44-4C36-8B6A-DB1B6352277F}"/>
    <dgm:cxn modelId="{846F7ACE-4115-41CA-8C6E-E82C20908BED}" srcId="{35A02F12-816C-44E8-874D-7C2251716505}" destId="{C265BD20-02D6-4479-AEE0-FE9FCE7CEAC8}" srcOrd="2" destOrd="0" parTransId="{CAB1686B-0051-4DA0-BC44-8CB0035126C0}" sibTransId="{1FD865B8-46AE-475C-83C4-DC2F0C34AF01}"/>
    <dgm:cxn modelId="{96BDE4EC-5EDF-4425-8754-9700E219E62E}" type="presParOf" srcId="{96F430D0-1A03-4D49-AC7E-0B41EAE85EC1}" destId="{F0629C84-A488-4555-B1BE-0BE317080F53}" srcOrd="0" destOrd="0" presId="urn:microsoft.com/office/officeart/2005/8/layout/pyramid2"/>
    <dgm:cxn modelId="{FFC71465-B378-42CB-8A46-F8C0A3748063}" type="presParOf" srcId="{96F430D0-1A03-4D49-AC7E-0B41EAE85EC1}" destId="{7A6D9A2D-A300-4186-A005-5A336B6060E3}" srcOrd="1" destOrd="0" presId="urn:microsoft.com/office/officeart/2005/8/layout/pyramid2"/>
    <dgm:cxn modelId="{88A98956-93EF-4234-A76A-F1DF6182FB51}" type="presParOf" srcId="{7A6D9A2D-A300-4186-A005-5A336B6060E3}" destId="{38D400B5-9565-471A-A68B-E6067268121A}" srcOrd="0" destOrd="0" presId="urn:microsoft.com/office/officeart/2005/8/layout/pyramid2"/>
    <dgm:cxn modelId="{9DAE2125-6893-4730-8090-DAD21C7BC90A}" type="presParOf" srcId="{7A6D9A2D-A300-4186-A005-5A336B6060E3}" destId="{E4A42BE1-44C9-4274-A455-4F367FF7962D}" srcOrd="1" destOrd="0" presId="urn:microsoft.com/office/officeart/2005/8/layout/pyramid2"/>
    <dgm:cxn modelId="{ECF1341A-09ED-4022-A01E-AC692D1BED96}" type="presParOf" srcId="{7A6D9A2D-A300-4186-A005-5A336B6060E3}" destId="{5BCDECD9-308D-46C8-AE76-4063DF616AA5}" srcOrd="2" destOrd="0" presId="urn:microsoft.com/office/officeart/2005/8/layout/pyramid2"/>
    <dgm:cxn modelId="{F95635A0-4A7D-460A-8B93-AABA0F9E8906}" type="presParOf" srcId="{7A6D9A2D-A300-4186-A005-5A336B6060E3}" destId="{8799AD9C-4464-467B-9646-ABC2EDA89038}" srcOrd="3" destOrd="0" presId="urn:microsoft.com/office/officeart/2005/8/layout/pyramid2"/>
    <dgm:cxn modelId="{50521461-2D6A-41A5-99AA-796FD6D7D2C8}" type="presParOf" srcId="{7A6D9A2D-A300-4186-A005-5A336B6060E3}" destId="{47FC4873-DC47-4BE1-9B39-A5DAEE3BB268}" srcOrd="4" destOrd="0" presId="urn:microsoft.com/office/officeart/2005/8/layout/pyramid2"/>
    <dgm:cxn modelId="{DD552E93-C6DA-4798-9814-D97A6FAE292E}" type="presParOf" srcId="{7A6D9A2D-A300-4186-A005-5A336B6060E3}" destId="{00A49318-C7B8-4CC2-A49E-46A09D6D93FB}" srcOrd="5" destOrd="0" presId="urn:microsoft.com/office/officeart/2005/8/layout/pyramid2"/>
    <dgm:cxn modelId="{9D772549-F26C-428C-A267-CDABFB7C7152}" type="presParOf" srcId="{7A6D9A2D-A300-4186-A005-5A336B6060E3}" destId="{BA3121FA-17C4-4B06-850C-37B427F66CA3}" srcOrd="6" destOrd="0" presId="urn:microsoft.com/office/officeart/2005/8/layout/pyramid2"/>
    <dgm:cxn modelId="{93356806-EAFD-47CC-B1FC-0BF36DA14DA3}" type="presParOf" srcId="{7A6D9A2D-A300-4186-A005-5A336B6060E3}" destId="{D3DF4C07-C326-4CC2-AC35-CA2A7E2D0918}"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60C88F-B0C9-4D09-82DC-D62149B37436}"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96D7A02-FF36-4328-A400-AD08241B2633}">
      <dgm:prSet phldrT="[Text]"/>
      <dgm:spPr/>
      <dgm:t>
        <a:bodyPr/>
        <a:lstStyle/>
        <a:p>
          <a:r>
            <a:rPr lang="en-US" dirty="0"/>
            <a:t>Expected Behavior</a:t>
          </a:r>
        </a:p>
      </dgm:t>
    </dgm:pt>
    <dgm:pt modelId="{64D2070B-9C6E-46C3-91AC-5E27004C907B}" type="parTrans" cxnId="{8B15C3FA-8423-43CE-90FA-DA9BF41326D8}">
      <dgm:prSet/>
      <dgm:spPr/>
      <dgm:t>
        <a:bodyPr/>
        <a:lstStyle/>
        <a:p>
          <a:endParaRPr lang="en-US"/>
        </a:p>
      </dgm:t>
    </dgm:pt>
    <dgm:pt modelId="{37A61D53-EBD4-4745-9DD0-724661B328AD}" type="sibTrans" cxnId="{8B15C3FA-8423-43CE-90FA-DA9BF41326D8}">
      <dgm:prSet/>
      <dgm:spPr/>
      <dgm:t>
        <a:bodyPr/>
        <a:lstStyle/>
        <a:p>
          <a:endParaRPr lang="en-US"/>
        </a:p>
      </dgm:t>
    </dgm:pt>
    <dgm:pt modelId="{0822E5A9-4814-40A7-889D-93EB319F181B}">
      <dgm:prSet phldrT="[Text]" custT="1"/>
      <dgm:spPr/>
      <dgm:t>
        <a:bodyPr/>
        <a:lstStyle/>
        <a:p>
          <a:r>
            <a:rPr lang="en-US" sz="2400" dirty="0"/>
            <a:t>+ thoughts and feelings about you</a:t>
          </a:r>
        </a:p>
      </dgm:t>
    </dgm:pt>
    <dgm:pt modelId="{31BB1742-7253-406E-9498-182E2A1636AC}" type="parTrans" cxnId="{E9BA7E10-9E85-4D26-91A5-A56F73C67B88}">
      <dgm:prSet/>
      <dgm:spPr/>
      <dgm:t>
        <a:bodyPr/>
        <a:lstStyle/>
        <a:p>
          <a:endParaRPr lang="en-US"/>
        </a:p>
      </dgm:t>
    </dgm:pt>
    <dgm:pt modelId="{84F0DB0C-9F8F-45A8-9016-673E79B1AAEC}" type="sibTrans" cxnId="{E9BA7E10-9E85-4D26-91A5-A56F73C67B88}">
      <dgm:prSet/>
      <dgm:spPr/>
      <dgm:t>
        <a:bodyPr/>
        <a:lstStyle/>
        <a:p>
          <a:endParaRPr lang="en-US"/>
        </a:p>
      </dgm:t>
    </dgm:pt>
    <dgm:pt modelId="{84577EAB-B633-4F39-92B7-6DB45D178FE4}">
      <dgm:prSet phldrT="[Text]"/>
      <dgm:spPr/>
      <dgm:t>
        <a:bodyPr/>
        <a:lstStyle/>
        <a:p>
          <a:r>
            <a:rPr lang="en-US" dirty="0"/>
            <a:t>Good things</a:t>
          </a:r>
        </a:p>
      </dgm:t>
    </dgm:pt>
    <dgm:pt modelId="{A9D2D57E-F55B-4536-A72F-FDA9AE105936}" type="parTrans" cxnId="{B2DFDB9B-FEE3-4BA4-96B4-11E183806176}">
      <dgm:prSet/>
      <dgm:spPr/>
      <dgm:t>
        <a:bodyPr/>
        <a:lstStyle/>
        <a:p>
          <a:endParaRPr lang="en-US"/>
        </a:p>
      </dgm:t>
    </dgm:pt>
    <dgm:pt modelId="{35203729-291C-4E33-B0A7-42E0A07E49D0}" type="sibTrans" cxnId="{B2DFDB9B-FEE3-4BA4-96B4-11E183806176}">
      <dgm:prSet/>
      <dgm:spPr/>
      <dgm:t>
        <a:bodyPr/>
        <a:lstStyle/>
        <a:p>
          <a:endParaRPr lang="en-US"/>
        </a:p>
      </dgm:t>
    </dgm:pt>
    <dgm:pt modelId="{8B2B3F5B-E2BE-49F0-BCB8-BAC2496990DA}">
      <dgm:prSet phldrT="[Text]"/>
      <dgm:spPr/>
      <dgm:t>
        <a:bodyPr/>
        <a:lstStyle/>
        <a:p>
          <a:r>
            <a:rPr lang="en-US" dirty="0"/>
            <a:t>You Feel Good</a:t>
          </a:r>
        </a:p>
      </dgm:t>
    </dgm:pt>
    <dgm:pt modelId="{3FB1E1B6-635C-4D10-BBBF-11AE35CD6E8D}" type="parTrans" cxnId="{A88277B6-3923-4D3F-848C-637B30F6731C}">
      <dgm:prSet/>
      <dgm:spPr/>
      <dgm:t>
        <a:bodyPr/>
        <a:lstStyle/>
        <a:p>
          <a:endParaRPr lang="en-US"/>
        </a:p>
      </dgm:t>
    </dgm:pt>
    <dgm:pt modelId="{7B33DABF-AC1C-4A75-9275-A9EE8C8A1105}" type="sibTrans" cxnId="{A88277B6-3923-4D3F-848C-637B30F6731C}">
      <dgm:prSet/>
      <dgm:spPr/>
      <dgm:t>
        <a:bodyPr/>
        <a:lstStyle/>
        <a:p>
          <a:endParaRPr lang="en-US"/>
        </a:p>
      </dgm:t>
    </dgm:pt>
    <dgm:pt modelId="{0369B943-830D-4E5F-8C3B-5936C91C246F}" type="pres">
      <dgm:prSet presAssocID="{1760C88F-B0C9-4D09-82DC-D62149B37436}" presName="Name0" presStyleCnt="0">
        <dgm:presLayoutVars>
          <dgm:dir/>
          <dgm:animLvl val="lvl"/>
          <dgm:resizeHandles val="exact"/>
        </dgm:presLayoutVars>
      </dgm:prSet>
      <dgm:spPr/>
      <dgm:t>
        <a:bodyPr/>
        <a:lstStyle/>
        <a:p>
          <a:endParaRPr lang="en-US"/>
        </a:p>
      </dgm:t>
    </dgm:pt>
    <dgm:pt modelId="{B2C4FCDF-D768-4A04-8976-E1C9185280CC}" type="pres">
      <dgm:prSet presAssocID="{E96D7A02-FF36-4328-A400-AD08241B2633}" presName="parTxOnly" presStyleLbl="node1" presStyleIdx="0" presStyleCnt="4">
        <dgm:presLayoutVars>
          <dgm:chMax val="0"/>
          <dgm:chPref val="0"/>
          <dgm:bulletEnabled val="1"/>
        </dgm:presLayoutVars>
      </dgm:prSet>
      <dgm:spPr/>
      <dgm:t>
        <a:bodyPr/>
        <a:lstStyle/>
        <a:p>
          <a:endParaRPr lang="en-US"/>
        </a:p>
      </dgm:t>
    </dgm:pt>
    <dgm:pt modelId="{A6FD5FA0-86C0-44E1-8EFF-F12916C04C9D}" type="pres">
      <dgm:prSet presAssocID="{37A61D53-EBD4-4745-9DD0-724661B328AD}" presName="parTxOnlySpace" presStyleCnt="0"/>
      <dgm:spPr/>
    </dgm:pt>
    <dgm:pt modelId="{92831D27-BAB5-4E6A-A2EC-5658DD1AC132}" type="pres">
      <dgm:prSet presAssocID="{0822E5A9-4814-40A7-889D-93EB319F181B}" presName="parTxOnly" presStyleLbl="node1" presStyleIdx="1" presStyleCnt="4">
        <dgm:presLayoutVars>
          <dgm:chMax val="0"/>
          <dgm:chPref val="0"/>
          <dgm:bulletEnabled val="1"/>
        </dgm:presLayoutVars>
      </dgm:prSet>
      <dgm:spPr/>
      <dgm:t>
        <a:bodyPr/>
        <a:lstStyle/>
        <a:p>
          <a:endParaRPr lang="en-US"/>
        </a:p>
      </dgm:t>
    </dgm:pt>
    <dgm:pt modelId="{7186A1C4-76DC-4F06-A519-AFDCF32B3771}" type="pres">
      <dgm:prSet presAssocID="{84F0DB0C-9F8F-45A8-9016-673E79B1AAEC}" presName="parTxOnlySpace" presStyleCnt="0"/>
      <dgm:spPr/>
    </dgm:pt>
    <dgm:pt modelId="{1C1581F9-CAEE-4E38-BDA9-E8FA87A61A1F}" type="pres">
      <dgm:prSet presAssocID="{84577EAB-B633-4F39-92B7-6DB45D178FE4}" presName="parTxOnly" presStyleLbl="node1" presStyleIdx="2" presStyleCnt="4">
        <dgm:presLayoutVars>
          <dgm:chMax val="0"/>
          <dgm:chPref val="0"/>
          <dgm:bulletEnabled val="1"/>
        </dgm:presLayoutVars>
      </dgm:prSet>
      <dgm:spPr/>
      <dgm:t>
        <a:bodyPr/>
        <a:lstStyle/>
        <a:p>
          <a:endParaRPr lang="en-US"/>
        </a:p>
      </dgm:t>
    </dgm:pt>
    <dgm:pt modelId="{B5BF6EF5-EA18-45C5-83EB-0E5E98CA1126}" type="pres">
      <dgm:prSet presAssocID="{35203729-291C-4E33-B0A7-42E0A07E49D0}" presName="parTxOnlySpace" presStyleCnt="0"/>
      <dgm:spPr/>
    </dgm:pt>
    <dgm:pt modelId="{AAA82A1F-935E-48A7-83BC-5B312E6EC938}" type="pres">
      <dgm:prSet presAssocID="{8B2B3F5B-E2BE-49F0-BCB8-BAC2496990DA}" presName="parTxOnly" presStyleLbl="node1" presStyleIdx="3" presStyleCnt="4">
        <dgm:presLayoutVars>
          <dgm:chMax val="0"/>
          <dgm:chPref val="0"/>
          <dgm:bulletEnabled val="1"/>
        </dgm:presLayoutVars>
      </dgm:prSet>
      <dgm:spPr/>
      <dgm:t>
        <a:bodyPr/>
        <a:lstStyle/>
        <a:p>
          <a:endParaRPr lang="en-US"/>
        </a:p>
      </dgm:t>
    </dgm:pt>
  </dgm:ptLst>
  <dgm:cxnLst>
    <dgm:cxn modelId="{804FB9DB-FE47-46E3-89AC-29CCAE5C5DD9}" type="presOf" srcId="{8B2B3F5B-E2BE-49F0-BCB8-BAC2496990DA}" destId="{AAA82A1F-935E-48A7-83BC-5B312E6EC938}" srcOrd="0" destOrd="0" presId="urn:microsoft.com/office/officeart/2005/8/layout/chevron1"/>
    <dgm:cxn modelId="{B2DFDB9B-FEE3-4BA4-96B4-11E183806176}" srcId="{1760C88F-B0C9-4D09-82DC-D62149B37436}" destId="{84577EAB-B633-4F39-92B7-6DB45D178FE4}" srcOrd="2" destOrd="0" parTransId="{A9D2D57E-F55B-4536-A72F-FDA9AE105936}" sibTransId="{35203729-291C-4E33-B0A7-42E0A07E49D0}"/>
    <dgm:cxn modelId="{E9BA7E10-9E85-4D26-91A5-A56F73C67B88}" srcId="{1760C88F-B0C9-4D09-82DC-D62149B37436}" destId="{0822E5A9-4814-40A7-889D-93EB319F181B}" srcOrd="1" destOrd="0" parTransId="{31BB1742-7253-406E-9498-182E2A1636AC}" sibTransId="{84F0DB0C-9F8F-45A8-9016-673E79B1AAEC}"/>
    <dgm:cxn modelId="{A88277B6-3923-4D3F-848C-637B30F6731C}" srcId="{1760C88F-B0C9-4D09-82DC-D62149B37436}" destId="{8B2B3F5B-E2BE-49F0-BCB8-BAC2496990DA}" srcOrd="3" destOrd="0" parTransId="{3FB1E1B6-635C-4D10-BBBF-11AE35CD6E8D}" sibTransId="{7B33DABF-AC1C-4A75-9275-A9EE8C8A1105}"/>
    <dgm:cxn modelId="{70A82673-563F-4B0C-B16B-DAF6CEE819EC}" type="presOf" srcId="{84577EAB-B633-4F39-92B7-6DB45D178FE4}" destId="{1C1581F9-CAEE-4E38-BDA9-E8FA87A61A1F}" srcOrd="0" destOrd="0" presId="urn:microsoft.com/office/officeart/2005/8/layout/chevron1"/>
    <dgm:cxn modelId="{D1DAFEDC-2F86-45DA-BBE6-04B6E9AC72CF}" type="presOf" srcId="{1760C88F-B0C9-4D09-82DC-D62149B37436}" destId="{0369B943-830D-4E5F-8C3B-5936C91C246F}" srcOrd="0" destOrd="0" presId="urn:microsoft.com/office/officeart/2005/8/layout/chevron1"/>
    <dgm:cxn modelId="{B61A522F-2523-49DF-BEBE-27859E490EF7}" type="presOf" srcId="{0822E5A9-4814-40A7-889D-93EB319F181B}" destId="{92831D27-BAB5-4E6A-A2EC-5658DD1AC132}" srcOrd="0" destOrd="0" presId="urn:microsoft.com/office/officeart/2005/8/layout/chevron1"/>
    <dgm:cxn modelId="{8B15C3FA-8423-43CE-90FA-DA9BF41326D8}" srcId="{1760C88F-B0C9-4D09-82DC-D62149B37436}" destId="{E96D7A02-FF36-4328-A400-AD08241B2633}" srcOrd="0" destOrd="0" parTransId="{64D2070B-9C6E-46C3-91AC-5E27004C907B}" sibTransId="{37A61D53-EBD4-4745-9DD0-724661B328AD}"/>
    <dgm:cxn modelId="{4928F78C-34F9-44BF-8FE2-53E634F75313}" type="presOf" srcId="{E96D7A02-FF36-4328-A400-AD08241B2633}" destId="{B2C4FCDF-D768-4A04-8976-E1C9185280CC}" srcOrd="0" destOrd="0" presId="urn:microsoft.com/office/officeart/2005/8/layout/chevron1"/>
    <dgm:cxn modelId="{7A829D31-86B5-4807-9DA2-A7A8353A8A7F}" type="presParOf" srcId="{0369B943-830D-4E5F-8C3B-5936C91C246F}" destId="{B2C4FCDF-D768-4A04-8976-E1C9185280CC}" srcOrd="0" destOrd="0" presId="urn:microsoft.com/office/officeart/2005/8/layout/chevron1"/>
    <dgm:cxn modelId="{AB5B0626-4F4C-4FD4-8A5D-88097C937FCD}" type="presParOf" srcId="{0369B943-830D-4E5F-8C3B-5936C91C246F}" destId="{A6FD5FA0-86C0-44E1-8EFF-F12916C04C9D}" srcOrd="1" destOrd="0" presId="urn:microsoft.com/office/officeart/2005/8/layout/chevron1"/>
    <dgm:cxn modelId="{05A37E0F-6E17-480B-82A3-3CC0AB3C5334}" type="presParOf" srcId="{0369B943-830D-4E5F-8C3B-5936C91C246F}" destId="{92831D27-BAB5-4E6A-A2EC-5658DD1AC132}" srcOrd="2" destOrd="0" presId="urn:microsoft.com/office/officeart/2005/8/layout/chevron1"/>
    <dgm:cxn modelId="{2C693D9F-EEE8-4080-A141-321F13AE6F50}" type="presParOf" srcId="{0369B943-830D-4E5F-8C3B-5936C91C246F}" destId="{7186A1C4-76DC-4F06-A519-AFDCF32B3771}" srcOrd="3" destOrd="0" presId="urn:microsoft.com/office/officeart/2005/8/layout/chevron1"/>
    <dgm:cxn modelId="{9576E9C1-7985-4747-BD2D-A7B0108698FD}" type="presParOf" srcId="{0369B943-830D-4E5F-8C3B-5936C91C246F}" destId="{1C1581F9-CAEE-4E38-BDA9-E8FA87A61A1F}" srcOrd="4" destOrd="0" presId="urn:microsoft.com/office/officeart/2005/8/layout/chevron1"/>
    <dgm:cxn modelId="{CF729399-4113-43E1-909A-4566E135EBD0}" type="presParOf" srcId="{0369B943-830D-4E5F-8C3B-5936C91C246F}" destId="{B5BF6EF5-EA18-45C5-83EB-0E5E98CA1126}" srcOrd="5" destOrd="0" presId="urn:microsoft.com/office/officeart/2005/8/layout/chevron1"/>
    <dgm:cxn modelId="{994F2428-D4F8-419D-8FFC-CB52FF2CBE09}" type="presParOf" srcId="{0369B943-830D-4E5F-8C3B-5936C91C246F}" destId="{AAA82A1F-935E-48A7-83BC-5B312E6EC938}"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5C06FC-1730-4CFC-B4A1-8E6C2904F1E2}"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051138E4-FD1B-4DFD-82FE-30F70678B471}">
      <dgm:prSet phldrT="[Text]"/>
      <dgm:spPr/>
      <dgm:t>
        <a:bodyPr/>
        <a:lstStyle/>
        <a:p>
          <a:r>
            <a:rPr lang="en-US" dirty="0"/>
            <a:t>Beth</a:t>
          </a:r>
        </a:p>
      </dgm:t>
    </dgm:pt>
    <dgm:pt modelId="{0152CA21-CC2A-4657-A506-66D0D887F69D}" type="parTrans" cxnId="{209D0543-527A-47ED-85CB-4587C080C9B1}">
      <dgm:prSet/>
      <dgm:spPr/>
      <dgm:t>
        <a:bodyPr/>
        <a:lstStyle/>
        <a:p>
          <a:endParaRPr lang="en-US"/>
        </a:p>
      </dgm:t>
    </dgm:pt>
    <dgm:pt modelId="{69D0F63D-3169-494E-B5A2-D5ECA142CCCC}" type="sibTrans" cxnId="{209D0543-527A-47ED-85CB-4587C080C9B1}">
      <dgm:prSet/>
      <dgm:spPr/>
      <dgm:t>
        <a:bodyPr/>
        <a:lstStyle/>
        <a:p>
          <a:endParaRPr lang="en-US"/>
        </a:p>
      </dgm:t>
    </dgm:pt>
    <dgm:pt modelId="{29318022-C20D-4521-9440-FF210A156E57}">
      <dgm:prSet phldrT="[Text]"/>
      <dgm:spPr/>
      <dgm:t>
        <a:bodyPr/>
        <a:lstStyle/>
        <a:p>
          <a:r>
            <a:rPr lang="en-US" dirty="0"/>
            <a:t>Bought me a coke</a:t>
          </a:r>
        </a:p>
      </dgm:t>
    </dgm:pt>
    <dgm:pt modelId="{A4FC2388-8A42-434B-8A28-4F13ADC69C59}" type="parTrans" cxnId="{9A7525F7-D953-4040-8F5A-C73AF8F18FFA}">
      <dgm:prSet/>
      <dgm:spPr/>
      <dgm:t>
        <a:bodyPr/>
        <a:lstStyle/>
        <a:p>
          <a:endParaRPr lang="en-US"/>
        </a:p>
      </dgm:t>
    </dgm:pt>
    <dgm:pt modelId="{8FF71682-FA68-4870-8AD8-94B9804D0850}" type="sibTrans" cxnId="{9A7525F7-D953-4040-8F5A-C73AF8F18FFA}">
      <dgm:prSet/>
      <dgm:spPr/>
      <dgm:t>
        <a:bodyPr/>
        <a:lstStyle/>
        <a:p>
          <a:endParaRPr lang="en-US"/>
        </a:p>
      </dgm:t>
    </dgm:pt>
    <dgm:pt modelId="{D967BE75-787E-46EC-B2DB-C18F8A555BF6}">
      <dgm:prSet phldrT="[Text]"/>
      <dgm:spPr/>
      <dgm:t>
        <a:bodyPr/>
        <a:lstStyle/>
        <a:p>
          <a:r>
            <a:rPr lang="en-US" dirty="0"/>
            <a:t>Me</a:t>
          </a:r>
        </a:p>
      </dgm:t>
    </dgm:pt>
    <dgm:pt modelId="{0B87D893-8BFE-48FD-8839-7DDEC2655F00}" type="parTrans" cxnId="{2B91DB46-5A04-4D23-B383-CD517E589A4C}">
      <dgm:prSet/>
      <dgm:spPr/>
      <dgm:t>
        <a:bodyPr/>
        <a:lstStyle/>
        <a:p>
          <a:endParaRPr lang="en-US"/>
        </a:p>
      </dgm:t>
    </dgm:pt>
    <dgm:pt modelId="{02D35A78-C59C-420A-8E4B-247BD12B70F2}" type="sibTrans" cxnId="{2B91DB46-5A04-4D23-B383-CD517E589A4C}">
      <dgm:prSet/>
      <dgm:spPr/>
      <dgm:t>
        <a:bodyPr/>
        <a:lstStyle/>
        <a:p>
          <a:endParaRPr lang="en-US"/>
        </a:p>
      </dgm:t>
    </dgm:pt>
    <dgm:pt modelId="{987BE865-590E-487A-AF8D-D97797DB35D9}">
      <dgm:prSet phldrT="[Text]"/>
      <dgm:spPr/>
      <dgm:t>
        <a:bodyPr/>
        <a:lstStyle/>
        <a:p>
          <a:r>
            <a:rPr lang="en-US" dirty="0"/>
            <a:t>Loaned her $ for her phone bill</a:t>
          </a:r>
        </a:p>
      </dgm:t>
    </dgm:pt>
    <dgm:pt modelId="{B36668B8-8C92-4AC5-A49D-F61BA895421A}" type="parTrans" cxnId="{4BCCE2A0-CEEE-4DEE-B8B3-8C6B3F817C31}">
      <dgm:prSet/>
      <dgm:spPr/>
      <dgm:t>
        <a:bodyPr/>
        <a:lstStyle/>
        <a:p>
          <a:endParaRPr lang="en-US"/>
        </a:p>
      </dgm:t>
    </dgm:pt>
    <dgm:pt modelId="{7AF67D11-A4FC-4D04-8B6D-2E7D77DDBFB6}" type="sibTrans" cxnId="{4BCCE2A0-CEEE-4DEE-B8B3-8C6B3F817C31}">
      <dgm:prSet/>
      <dgm:spPr/>
      <dgm:t>
        <a:bodyPr/>
        <a:lstStyle/>
        <a:p>
          <a:endParaRPr lang="en-US"/>
        </a:p>
      </dgm:t>
    </dgm:pt>
    <dgm:pt modelId="{7551FAF4-51F0-44EA-ACC7-E68282662884}">
      <dgm:prSet phldrT="[Text]"/>
      <dgm:spPr/>
      <dgm:t>
        <a:bodyPr/>
        <a:lstStyle/>
        <a:p>
          <a:r>
            <a:rPr lang="en-US" dirty="0"/>
            <a:t>Share my snacks with her</a:t>
          </a:r>
        </a:p>
      </dgm:t>
    </dgm:pt>
    <dgm:pt modelId="{EE914974-FFA5-4E0D-962E-1EF9B084576C}" type="parTrans" cxnId="{0F50FBF7-E730-42E6-AB02-43A44A4D997D}">
      <dgm:prSet/>
      <dgm:spPr/>
      <dgm:t>
        <a:bodyPr/>
        <a:lstStyle/>
        <a:p>
          <a:endParaRPr lang="en-US"/>
        </a:p>
      </dgm:t>
    </dgm:pt>
    <dgm:pt modelId="{6C71173B-2B5C-4314-A1B3-A14D0C8DF1AB}" type="sibTrans" cxnId="{0F50FBF7-E730-42E6-AB02-43A44A4D997D}">
      <dgm:prSet/>
      <dgm:spPr/>
      <dgm:t>
        <a:bodyPr/>
        <a:lstStyle/>
        <a:p>
          <a:endParaRPr lang="en-US"/>
        </a:p>
      </dgm:t>
    </dgm:pt>
    <dgm:pt modelId="{812F11C2-B5B4-4462-AE3F-B1DF1314F570}">
      <dgm:prSet phldrT="[Text]"/>
      <dgm:spPr/>
      <dgm:t>
        <a:bodyPr/>
        <a:lstStyle/>
        <a:p>
          <a:r>
            <a:rPr lang="en-US" dirty="0"/>
            <a:t>Paid for pizza delivery</a:t>
          </a:r>
        </a:p>
      </dgm:t>
    </dgm:pt>
    <dgm:pt modelId="{09760CA9-D3D3-4CDC-B633-D5E3B0516C9A}" type="parTrans" cxnId="{35173EA5-8844-4798-BD5A-75C7F0D03AA9}">
      <dgm:prSet/>
      <dgm:spPr/>
      <dgm:t>
        <a:bodyPr/>
        <a:lstStyle/>
        <a:p>
          <a:endParaRPr lang="en-US"/>
        </a:p>
      </dgm:t>
    </dgm:pt>
    <dgm:pt modelId="{648F5DFF-6D11-4CF3-8CC9-8D9D6BDE3FCF}" type="sibTrans" cxnId="{35173EA5-8844-4798-BD5A-75C7F0D03AA9}">
      <dgm:prSet/>
      <dgm:spPr/>
      <dgm:t>
        <a:bodyPr/>
        <a:lstStyle/>
        <a:p>
          <a:endParaRPr lang="en-US"/>
        </a:p>
      </dgm:t>
    </dgm:pt>
    <dgm:pt modelId="{70696E26-4114-4038-95C1-F4AF12B08967}" type="pres">
      <dgm:prSet presAssocID="{355C06FC-1730-4CFC-B4A1-8E6C2904F1E2}" presName="outerComposite" presStyleCnt="0">
        <dgm:presLayoutVars>
          <dgm:chMax val="2"/>
          <dgm:animLvl val="lvl"/>
          <dgm:resizeHandles val="exact"/>
        </dgm:presLayoutVars>
      </dgm:prSet>
      <dgm:spPr/>
      <dgm:t>
        <a:bodyPr/>
        <a:lstStyle/>
        <a:p>
          <a:endParaRPr lang="en-US"/>
        </a:p>
      </dgm:t>
    </dgm:pt>
    <dgm:pt modelId="{4D4D64B7-975D-4911-B0F2-DBA31126E3DB}" type="pres">
      <dgm:prSet presAssocID="{355C06FC-1730-4CFC-B4A1-8E6C2904F1E2}" presName="dummyMaxCanvas" presStyleCnt="0"/>
      <dgm:spPr/>
    </dgm:pt>
    <dgm:pt modelId="{92767740-414F-48EC-8828-ACBA2B00FC82}" type="pres">
      <dgm:prSet presAssocID="{355C06FC-1730-4CFC-B4A1-8E6C2904F1E2}" presName="parentComposite" presStyleCnt="0"/>
      <dgm:spPr/>
    </dgm:pt>
    <dgm:pt modelId="{9C0DDBFC-B191-4FD0-BDA7-708FDE0412DD}" type="pres">
      <dgm:prSet presAssocID="{355C06FC-1730-4CFC-B4A1-8E6C2904F1E2}" presName="parent1" presStyleLbl="alignAccFollowNode1" presStyleIdx="0" presStyleCnt="4">
        <dgm:presLayoutVars>
          <dgm:chMax val="4"/>
        </dgm:presLayoutVars>
      </dgm:prSet>
      <dgm:spPr/>
      <dgm:t>
        <a:bodyPr/>
        <a:lstStyle/>
        <a:p>
          <a:endParaRPr lang="en-US"/>
        </a:p>
      </dgm:t>
    </dgm:pt>
    <dgm:pt modelId="{15AA8EC9-E21D-496D-AA9D-1E9717B4FCFE}" type="pres">
      <dgm:prSet presAssocID="{355C06FC-1730-4CFC-B4A1-8E6C2904F1E2}" presName="parent2" presStyleLbl="alignAccFollowNode1" presStyleIdx="1" presStyleCnt="4">
        <dgm:presLayoutVars>
          <dgm:chMax val="4"/>
        </dgm:presLayoutVars>
      </dgm:prSet>
      <dgm:spPr/>
      <dgm:t>
        <a:bodyPr/>
        <a:lstStyle/>
        <a:p>
          <a:endParaRPr lang="en-US"/>
        </a:p>
      </dgm:t>
    </dgm:pt>
    <dgm:pt modelId="{F46BB8B9-CA10-4F8C-A606-E4FFF63B9C16}" type="pres">
      <dgm:prSet presAssocID="{355C06FC-1730-4CFC-B4A1-8E6C2904F1E2}" presName="childrenComposite" presStyleCnt="0"/>
      <dgm:spPr/>
    </dgm:pt>
    <dgm:pt modelId="{E4F90466-09C2-4C3F-9871-9D773A236E92}" type="pres">
      <dgm:prSet presAssocID="{355C06FC-1730-4CFC-B4A1-8E6C2904F1E2}" presName="dummyMaxCanvas_ChildArea" presStyleCnt="0"/>
      <dgm:spPr/>
    </dgm:pt>
    <dgm:pt modelId="{151947DD-97B0-43EF-B381-1F727958A2C8}" type="pres">
      <dgm:prSet presAssocID="{355C06FC-1730-4CFC-B4A1-8E6C2904F1E2}" presName="fulcrum" presStyleLbl="alignAccFollowNode1" presStyleIdx="2" presStyleCnt="4"/>
      <dgm:spPr/>
    </dgm:pt>
    <dgm:pt modelId="{C90C09DF-1A1B-415E-AE58-DAA0326DF197}" type="pres">
      <dgm:prSet presAssocID="{355C06FC-1730-4CFC-B4A1-8E6C2904F1E2}" presName="balance_13" presStyleLbl="alignAccFollowNode1" presStyleIdx="3" presStyleCnt="4">
        <dgm:presLayoutVars>
          <dgm:bulletEnabled val="1"/>
        </dgm:presLayoutVars>
      </dgm:prSet>
      <dgm:spPr/>
    </dgm:pt>
    <dgm:pt modelId="{096FA4B4-BF8F-4842-9B72-4C235ADB5B6C}" type="pres">
      <dgm:prSet presAssocID="{355C06FC-1730-4CFC-B4A1-8E6C2904F1E2}" presName="right_13_1" presStyleLbl="node1" presStyleIdx="0" presStyleCnt="4">
        <dgm:presLayoutVars>
          <dgm:bulletEnabled val="1"/>
        </dgm:presLayoutVars>
      </dgm:prSet>
      <dgm:spPr/>
      <dgm:t>
        <a:bodyPr/>
        <a:lstStyle/>
        <a:p>
          <a:endParaRPr lang="en-US"/>
        </a:p>
      </dgm:t>
    </dgm:pt>
    <dgm:pt modelId="{A26F4376-C9F3-47DF-AB0C-4271C2AD32E1}" type="pres">
      <dgm:prSet presAssocID="{355C06FC-1730-4CFC-B4A1-8E6C2904F1E2}" presName="right_13_2" presStyleLbl="node1" presStyleIdx="1" presStyleCnt="4">
        <dgm:presLayoutVars>
          <dgm:bulletEnabled val="1"/>
        </dgm:presLayoutVars>
      </dgm:prSet>
      <dgm:spPr/>
      <dgm:t>
        <a:bodyPr/>
        <a:lstStyle/>
        <a:p>
          <a:endParaRPr lang="en-US"/>
        </a:p>
      </dgm:t>
    </dgm:pt>
    <dgm:pt modelId="{7A0BFB4A-E3B6-4CEE-A1F3-A59E234D4DBC}" type="pres">
      <dgm:prSet presAssocID="{355C06FC-1730-4CFC-B4A1-8E6C2904F1E2}" presName="right_13_3" presStyleLbl="node1" presStyleIdx="2" presStyleCnt="4">
        <dgm:presLayoutVars>
          <dgm:bulletEnabled val="1"/>
        </dgm:presLayoutVars>
      </dgm:prSet>
      <dgm:spPr/>
      <dgm:t>
        <a:bodyPr/>
        <a:lstStyle/>
        <a:p>
          <a:endParaRPr lang="en-US"/>
        </a:p>
      </dgm:t>
    </dgm:pt>
    <dgm:pt modelId="{1995F278-81BA-4A24-AA09-F93FA79ADE0C}" type="pres">
      <dgm:prSet presAssocID="{355C06FC-1730-4CFC-B4A1-8E6C2904F1E2}" presName="left_13_1" presStyleLbl="node1" presStyleIdx="3" presStyleCnt="4">
        <dgm:presLayoutVars>
          <dgm:bulletEnabled val="1"/>
        </dgm:presLayoutVars>
      </dgm:prSet>
      <dgm:spPr/>
      <dgm:t>
        <a:bodyPr/>
        <a:lstStyle/>
        <a:p>
          <a:endParaRPr lang="en-US"/>
        </a:p>
      </dgm:t>
    </dgm:pt>
  </dgm:ptLst>
  <dgm:cxnLst>
    <dgm:cxn modelId="{209D0543-527A-47ED-85CB-4587C080C9B1}" srcId="{355C06FC-1730-4CFC-B4A1-8E6C2904F1E2}" destId="{051138E4-FD1B-4DFD-82FE-30F70678B471}" srcOrd="0" destOrd="0" parTransId="{0152CA21-CC2A-4657-A506-66D0D887F69D}" sibTransId="{69D0F63D-3169-494E-B5A2-D5ECA142CCCC}"/>
    <dgm:cxn modelId="{2B91DB46-5A04-4D23-B383-CD517E589A4C}" srcId="{355C06FC-1730-4CFC-B4A1-8E6C2904F1E2}" destId="{D967BE75-787E-46EC-B2DB-C18F8A555BF6}" srcOrd="1" destOrd="0" parTransId="{0B87D893-8BFE-48FD-8839-7DDEC2655F00}" sibTransId="{02D35A78-C59C-420A-8E4B-247BD12B70F2}"/>
    <dgm:cxn modelId="{49C4E10F-7ACC-43D7-962C-21E7C4C80440}" type="presOf" srcId="{7551FAF4-51F0-44EA-ACC7-E68282662884}" destId="{A26F4376-C9F3-47DF-AB0C-4271C2AD32E1}" srcOrd="0" destOrd="0" presId="urn:microsoft.com/office/officeart/2005/8/layout/balance1"/>
    <dgm:cxn modelId="{4F061C2B-9D74-446F-AB14-9AA35BCA2534}" type="presOf" srcId="{987BE865-590E-487A-AF8D-D97797DB35D9}" destId="{096FA4B4-BF8F-4842-9B72-4C235ADB5B6C}" srcOrd="0" destOrd="0" presId="urn:microsoft.com/office/officeart/2005/8/layout/balance1"/>
    <dgm:cxn modelId="{C742FAB6-81EB-492F-8319-4425F4298926}" type="presOf" srcId="{355C06FC-1730-4CFC-B4A1-8E6C2904F1E2}" destId="{70696E26-4114-4038-95C1-F4AF12B08967}" srcOrd="0" destOrd="0" presId="urn:microsoft.com/office/officeart/2005/8/layout/balance1"/>
    <dgm:cxn modelId="{35173EA5-8844-4798-BD5A-75C7F0D03AA9}" srcId="{D967BE75-787E-46EC-B2DB-C18F8A555BF6}" destId="{812F11C2-B5B4-4462-AE3F-B1DF1314F570}" srcOrd="2" destOrd="0" parTransId="{09760CA9-D3D3-4CDC-B633-D5E3B0516C9A}" sibTransId="{648F5DFF-6D11-4CF3-8CC9-8D9D6BDE3FCF}"/>
    <dgm:cxn modelId="{5696BC7D-D414-4F38-A63C-ABAB0AABD732}" type="presOf" srcId="{051138E4-FD1B-4DFD-82FE-30F70678B471}" destId="{9C0DDBFC-B191-4FD0-BDA7-708FDE0412DD}" srcOrd="0" destOrd="0" presId="urn:microsoft.com/office/officeart/2005/8/layout/balance1"/>
    <dgm:cxn modelId="{4BCCE2A0-CEEE-4DEE-B8B3-8C6B3F817C31}" srcId="{D967BE75-787E-46EC-B2DB-C18F8A555BF6}" destId="{987BE865-590E-487A-AF8D-D97797DB35D9}" srcOrd="0" destOrd="0" parTransId="{B36668B8-8C92-4AC5-A49D-F61BA895421A}" sibTransId="{7AF67D11-A4FC-4D04-8B6D-2E7D77DDBFB6}"/>
    <dgm:cxn modelId="{C5360772-BFD3-4EB7-9AB6-3FBE383BAA8C}" type="presOf" srcId="{D967BE75-787E-46EC-B2DB-C18F8A555BF6}" destId="{15AA8EC9-E21D-496D-AA9D-1E9717B4FCFE}" srcOrd="0" destOrd="0" presId="urn:microsoft.com/office/officeart/2005/8/layout/balance1"/>
    <dgm:cxn modelId="{ED77B092-6864-434A-B8A3-280340967948}" type="presOf" srcId="{812F11C2-B5B4-4462-AE3F-B1DF1314F570}" destId="{7A0BFB4A-E3B6-4CEE-A1F3-A59E234D4DBC}" srcOrd="0" destOrd="0" presId="urn:microsoft.com/office/officeart/2005/8/layout/balance1"/>
    <dgm:cxn modelId="{F112D68A-43FF-4CE0-BDA5-65FDB20430FE}" type="presOf" srcId="{29318022-C20D-4521-9440-FF210A156E57}" destId="{1995F278-81BA-4A24-AA09-F93FA79ADE0C}" srcOrd="0" destOrd="0" presId="urn:microsoft.com/office/officeart/2005/8/layout/balance1"/>
    <dgm:cxn modelId="{9A7525F7-D953-4040-8F5A-C73AF8F18FFA}" srcId="{051138E4-FD1B-4DFD-82FE-30F70678B471}" destId="{29318022-C20D-4521-9440-FF210A156E57}" srcOrd="0" destOrd="0" parTransId="{A4FC2388-8A42-434B-8A28-4F13ADC69C59}" sibTransId="{8FF71682-FA68-4870-8AD8-94B9804D0850}"/>
    <dgm:cxn modelId="{0F50FBF7-E730-42E6-AB02-43A44A4D997D}" srcId="{D967BE75-787E-46EC-B2DB-C18F8A555BF6}" destId="{7551FAF4-51F0-44EA-ACC7-E68282662884}" srcOrd="1" destOrd="0" parTransId="{EE914974-FFA5-4E0D-962E-1EF9B084576C}" sibTransId="{6C71173B-2B5C-4314-A1B3-A14D0C8DF1AB}"/>
    <dgm:cxn modelId="{3E456702-5E41-4F9A-AC8A-FBA07C6FA5E1}" type="presParOf" srcId="{70696E26-4114-4038-95C1-F4AF12B08967}" destId="{4D4D64B7-975D-4911-B0F2-DBA31126E3DB}" srcOrd="0" destOrd="0" presId="urn:microsoft.com/office/officeart/2005/8/layout/balance1"/>
    <dgm:cxn modelId="{782B6E73-3910-43C9-B1FD-55FCF7815D0A}" type="presParOf" srcId="{70696E26-4114-4038-95C1-F4AF12B08967}" destId="{92767740-414F-48EC-8828-ACBA2B00FC82}" srcOrd="1" destOrd="0" presId="urn:microsoft.com/office/officeart/2005/8/layout/balance1"/>
    <dgm:cxn modelId="{CF98F71D-BE7C-4C76-A600-B7E4541D4B72}" type="presParOf" srcId="{92767740-414F-48EC-8828-ACBA2B00FC82}" destId="{9C0DDBFC-B191-4FD0-BDA7-708FDE0412DD}" srcOrd="0" destOrd="0" presId="urn:microsoft.com/office/officeart/2005/8/layout/balance1"/>
    <dgm:cxn modelId="{805E2867-8BC4-4E95-B7EA-08773CE34AF6}" type="presParOf" srcId="{92767740-414F-48EC-8828-ACBA2B00FC82}" destId="{15AA8EC9-E21D-496D-AA9D-1E9717B4FCFE}" srcOrd="1" destOrd="0" presId="urn:microsoft.com/office/officeart/2005/8/layout/balance1"/>
    <dgm:cxn modelId="{7FD47464-1B5D-4C69-9663-58C912CD25A0}" type="presParOf" srcId="{70696E26-4114-4038-95C1-F4AF12B08967}" destId="{F46BB8B9-CA10-4F8C-A606-E4FFF63B9C16}" srcOrd="2" destOrd="0" presId="urn:microsoft.com/office/officeart/2005/8/layout/balance1"/>
    <dgm:cxn modelId="{5696243E-5A00-4AB0-813E-23E3131A9050}" type="presParOf" srcId="{F46BB8B9-CA10-4F8C-A606-E4FFF63B9C16}" destId="{E4F90466-09C2-4C3F-9871-9D773A236E92}" srcOrd="0" destOrd="0" presId="urn:microsoft.com/office/officeart/2005/8/layout/balance1"/>
    <dgm:cxn modelId="{02186C62-A527-4459-AB7B-082B791B5E0B}" type="presParOf" srcId="{F46BB8B9-CA10-4F8C-A606-E4FFF63B9C16}" destId="{151947DD-97B0-43EF-B381-1F727958A2C8}" srcOrd="1" destOrd="0" presId="urn:microsoft.com/office/officeart/2005/8/layout/balance1"/>
    <dgm:cxn modelId="{0CC98FDF-2669-46F2-9A71-D997B3BC8521}" type="presParOf" srcId="{F46BB8B9-CA10-4F8C-A606-E4FFF63B9C16}" destId="{C90C09DF-1A1B-415E-AE58-DAA0326DF197}" srcOrd="2" destOrd="0" presId="urn:microsoft.com/office/officeart/2005/8/layout/balance1"/>
    <dgm:cxn modelId="{17D6C4B4-C6F8-4260-AF96-9A5E9E952B0C}" type="presParOf" srcId="{F46BB8B9-CA10-4F8C-A606-E4FFF63B9C16}" destId="{096FA4B4-BF8F-4842-9B72-4C235ADB5B6C}" srcOrd="3" destOrd="0" presId="urn:microsoft.com/office/officeart/2005/8/layout/balance1"/>
    <dgm:cxn modelId="{FD3D2F18-BB60-4263-A009-0B6025A0C455}" type="presParOf" srcId="{F46BB8B9-CA10-4F8C-A606-E4FFF63B9C16}" destId="{A26F4376-C9F3-47DF-AB0C-4271C2AD32E1}" srcOrd="4" destOrd="0" presId="urn:microsoft.com/office/officeart/2005/8/layout/balance1"/>
    <dgm:cxn modelId="{22E77EE6-F80A-4375-8763-3401AFBE6268}" type="presParOf" srcId="{F46BB8B9-CA10-4F8C-A606-E4FFF63B9C16}" destId="{7A0BFB4A-E3B6-4CEE-A1F3-A59E234D4DBC}" srcOrd="5" destOrd="0" presId="urn:microsoft.com/office/officeart/2005/8/layout/balance1"/>
    <dgm:cxn modelId="{4FB87513-681D-4067-B194-CD849C44ECEF}" type="presParOf" srcId="{F46BB8B9-CA10-4F8C-A606-E4FFF63B9C16}" destId="{1995F278-81BA-4A24-AA09-F93FA79ADE0C}" srcOrd="6"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CE1C41-9B61-4770-A2A6-F3C183B1D958}"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BE527100-0B5E-4F0A-83AB-3FDDB7FBB930}">
      <dgm:prSet phldrT="[Text]"/>
      <dgm:spPr/>
      <dgm:t>
        <a:bodyPr/>
        <a:lstStyle/>
        <a:p>
          <a:r>
            <a:rPr lang="en-US" dirty="0"/>
            <a:t>Teach </a:t>
          </a:r>
        </a:p>
      </dgm:t>
    </dgm:pt>
    <dgm:pt modelId="{6B138A4D-21FF-47BC-83E1-24F0F57D2E88}" type="parTrans" cxnId="{CC8750AB-7E6A-4300-90EA-432B0E52DF43}">
      <dgm:prSet/>
      <dgm:spPr/>
      <dgm:t>
        <a:bodyPr/>
        <a:lstStyle/>
        <a:p>
          <a:endParaRPr lang="en-US"/>
        </a:p>
      </dgm:t>
    </dgm:pt>
    <dgm:pt modelId="{D804FA30-7CB1-4A4A-A5A9-F1417FAC4B73}" type="sibTrans" cxnId="{CC8750AB-7E6A-4300-90EA-432B0E52DF43}">
      <dgm:prSet/>
      <dgm:spPr/>
      <dgm:t>
        <a:bodyPr/>
        <a:lstStyle/>
        <a:p>
          <a:endParaRPr lang="en-US"/>
        </a:p>
      </dgm:t>
    </dgm:pt>
    <dgm:pt modelId="{6233C51E-E7D1-40FA-A519-90BEC8ACCCB2}">
      <dgm:prSet phldrT="[Text]"/>
      <dgm:spPr/>
      <dgm:t>
        <a:bodyPr/>
        <a:lstStyle/>
        <a:p>
          <a:r>
            <a:rPr lang="en-US" dirty="0"/>
            <a:t>Divide tasks</a:t>
          </a:r>
        </a:p>
        <a:p>
          <a:r>
            <a:rPr lang="en-US" dirty="0"/>
            <a:t>Teach skills</a:t>
          </a:r>
        </a:p>
      </dgm:t>
    </dgm:pt>
    <dgm:pt modelId="{34B4649A-03C0-49B4-AEE0-34BF8E307480}" type="parTrans" cxnId="{EF37FCFA-34ED-4AB0-8DAF-A91534FEBD93}">
      <dgm:prSet/>
      <dgm:spPr/>
      <dgm:t>
        <a:bodyPr/>
        <a:lstStyle/>
        <a:p>
          <a:endParaRPr lang="en-US"/>
        </a:p>
      </dgm:t>
    </dgm:pt>
    <dgm:pt modelId="{01DF8D2E-7FAD-4282-A556-57D5A45561F8}" type="sibTrans" cxnId="{EF37FCFA-34ED-4AB0-8DAF-A91534FEBD93}">
      <dgm:prSet/>
      <dgm:spPr/>
      <dgm:t>
        <a:bodyPr/>
        <a:lstStyle/>
        <a:p>
          <a:endParaRPr lang="en-US"/>
        </a:p>
      </dgm:t>
    </dgm:pt>
    <dgm:pt modelId="{EAE9BD5C-3E2E-41E2-9F7F-2B2BD1D6134F}">
      <dgm:prSet phldrT="[Text]"/>
      <dgm:spPr/>
      <dgm:t>
        <a:bodyPr/>
        <a:lstStyle/>
        <a:p>
          <a:r>
            <a:rPr lang="en-US" dirty="0"/>
            <a:t>See </a:t>
          </a:r>
        </a:p>
      </dgm:t>
    </dgm:pt>
    <dgm:pt modelId="{55B0C9AE-30D9-429E-9EE0-20983872C02E}" type="parTrans" cxnId="{7189782F-CADD-4EB1-B9C4-F1223FF8C496}">
      <dgm:prSet/>
      <dgm:spPr/>
      <dgm:t>
        <a:bodyPr/>
        <a:lstStyle/>
        <a:p>
          <a:endParaRPr lang="en-US"/>
        </a:p>
      </dgm:t>
    </dgm:pt>
    <dgm:pt modelId="{AC02FD96-0FE4-462C-8455-61960FF3DE26}" type="sibTrans" cxnId="{7189782F-CADD-4EB1-B9C4-F1223FF8C496}">
      <dgm:prSet/>
      <dgm:spPr/>
      <dgm:t>
        <a:bodyPr/>
        <a:lstStyle/>
        <a:p>
          <a:endParaRPr lang="en-US"/>
        </a:p>
      </dgm:t>
    </dgm:pt>
    <dgm:pt modelId="{D81A6F71-65BF-4E5D-BDF0-EFE4B327C8B2}">
      <dgm:prSet phldrT="[Text]"/>
      <dgm:spPr/>
      <dgm:t>
        <a:bodyPr/>
        <a:lstStyle/>
        <a:p>
          <a:r>
            <a:rPr lang="en-US" dirty="0"/>
            <a:t>Model</a:t>
          </a:r>
        </a:p>
        <a:p>
          <a:r>
            <a:rPr lang="en-US" dirty="0"/>
            <a:t>You take the lead</a:t>
          </a:r>
        </a:p>
        <a:p>
          <a:endParaRPr lang="en-US" dirty="0"/>
        </a:p>
        <a:p>
          <a:endParaRPr lang="en-US" dirty="0"/>
        </a:p>
      </dgm:t>
    </dgm:pt>
    <dgm:pt modelId="{10E879F4-8408-447C-8A7A-20B7423F1ACB}" type="parTrans" cxnId="{357149A8-18B3-4F3C-95F8-AC5912FAE6F3}">
      <dgm:prSet/>
      <dgm:spPr/>
      <dgm:t>
        <a:bodyPr/>
        <a:lstStyle/>
        <a:p>
          <a:endParaRPr lang="en-US"/>
        </a:p>
      </dgm:t>
    </dgm:pt>
    <dgm:pt modelId="{7B37F62E-C772-4D60-96E0-72103D0A1386}" type="sibTrans" cxnId="{357149A8-18B3-4F3C-95F8-AC5912FAE6F3}">
      <dgm:prSet/>
      <dgm:spPr/>
      <dgm:t>
        <a:bodyPr/>
        <a:lstStyle/>
        <a:p>
          <a:endParaRPr lang="en-US"/>
        </a:p>
      </dgm:t>
    </dgm:pt>
    <dgm:pt modelId="{4A82B4D1-23F1-4134-BD2C-52B5AA03217A}">
      <dgm:prSet phldrT="[Text]"/>
      <dgm:spPr/>
      <dgm:t>
        <a:bodyPr/>
        <a:lstStyle/>
        <a:p>
          <a:r>
            <a:rPr lang="en-US" dirty="0"/>
            <a:t>Do </a:t>
          </a:r>
        </a:p>
      </dgm:t>
    </dgm:pt>
    <dgm:pt modelId="{43E71B9B-10BC-4AB2-9DA8-9B248B2B6836}" type="parTrans" cxnId="{79BE3CFF-070E-4B47-8C07-08ED9F2C32BB}">
      <dgm:prSet/>
      <dgm:spPr/>
      <dgm:t>
        <a:bodyPr/>
        <a:lstStyle/>
        <a:p>
          <a:endParaRPr lang="en-US"/>
        </a:p>
      </dgm:t>
    </dgm:pt>
    <dgm:pt modelId="{5A755C7C-439A-4AAB-8C69-8DF349C4FB7A}" type="sibTrans" cxnId="{79BE3CFF-070E-4B47-8C07-08ED9F2C32BB}">
      <dgm:prSet/>
      <dgm:spPr/>
      <dgm:t>
        <a:bodyPr/>
        <a:lstStyle/>
        <a:p>
          <a:endParaRPr lang="en-US"/>
        </a:p>
      </dgm:t>
    </dgm:pt>
    <dgm:pt modelId="{A87F2878-938B-46FA-BB83-2243432128C2}">
      <dgm:prSet phldrT="[Text]"/>
      <dgm:spPr/>
      <dgm:t>
        <a:bodyPr/>
        <a:lstStyle/>
        <a:p>
          <a:r>
            <a:rPr lang="en-US" dirty="0"/>
            <a:t>Individual takes the lead</a:t>
          </a:r>
        </a:p>
        <a:p>
          <a:r>
            <a:rPr lang="en-US" dirty="0"/>
            <a:t>Opportunities to practice asking for help</a:t>
          </a:r>
        </a:p>
      </dgm:t>
    </dgm:pt>
    <dgm:pt modelId="{96567815-4FBF-459C-A7DC-41FFA3030E56}" type="parTrans" cxnId="{1A2BA38A-B3BD-4C99-A106-0FF79C50466A}">
      <dgm:prSet/>
      <dgm:spPr/>
      <dgm:t>
        <a:bodyPr/>
        <a:lstStyle/>
        <a:p>
          <a:endParaRPr lang="en-US"/>
        </a:p>
      </dgm:t>
    </dgm:pt>
    <dgm:pt modelId="{FC55A816-CB0F-44D7-991B-8853C5E42BAA}" type="sibTrans" cxnId="{1A2BA38A-B3BD-4C99-A106-0FF79C50466A}">
      <dgm:prSet/>
      <dgm:spPr/>
      <dgm:t>
        <a:bodyPr/>
        <a:lstStyle/>
        <a:p>
          <a:endParaRPr lang="en-US"/>
        </a:p>
      </dgm:t>
    </dgm:pt>
    <dgm:pt modelId="{9DB2A17E-EEF7-4596-985F-8C704F6C090D}" type="pres">
      <dgm:prSet presAssocID="{91CE1C41-9B61-4770-A2A6-F3C183B1D958}" presName="Name0" presStyleCnt="0">
        <dgm:presLayoutVars>
          <dgm:chMax val="5"/>
          <dgm:chPref val="5"/>
          <dgm:dir/>
          <dgm:animLvl val="lvl"/>
        </dgm:presLayoutVars>
      </dgm:prSet>
      <dgm:spPr/>
      <dgm:t>
        <a:bodyPr/>
        <a:lstStyle/>
        <a:p>
          <a:endParaRPr lang="en-US"/>
        </a:p>
      </dgm:t>
    </dgm:pt>
    <dgm:pt modelId="{F97C5A82-678A-49E9-9DF3-40A58CC08A04}" type="pres">
      <dgm:prSet presAssocID="{BE527100-0B5E-4F0A-83AB-3FDDB7FBB930}" presName="parentText1" presStyleLbl="node1" presStyleIdx="0" presStyleCnt="3">
        <dgm:presLayoutVars>
          <dgm:chMax/>
          <dgm:chPref val="3"/>
          <dgm:bulletEnabled val="1"/>
        </dgm:presLayoutVars>
      </dgm:prSet>
      <dgm:spPr/>
      <dgm:t>
        <a:bodyPr/>
        <a:lstStyle/>
        <a:p>
          <a:endParaRPr lang="en-US"/>
        </a:p>
      </dgm:t>
    </dgm:pt>
    <dgm:pt modelId="{887C85D2-CAB0-426F-9CB9-D6084F2CDCFF}" type="pres">
      <dgm:prSet presAssocID="{BE527100-0B5E-4F0A-83AB-3FDDB7FBB930}" presName="childText1" presStyleLbl="solidAlignAcc1" presStyleIdx="0" presStyleCnt="3">
        <dgm:presLayoutVars>
          <dgm:chMax val="0"/>
          <dgm:chPref val="0"/>
          <dgm:bulletEnabled val="1"/>
        </dgm:presLayoutVars>
      </dgm:prSet>
      <dgm:spPr/>
      <dgm:t>
        <a:bodyPr/>
        <a:lstStyle/>
        <a:p>
          <a:endParaRPr lang="en-US"/>
        </a:p>
      </dgm:t>
    </dgm:pt>
    <dgm:pt modelId="{E66F01F6-F49D-4489-B788-7125CB69A0DC}" type="pres">
      <dgm:prSet presAssocID="{EAE9BD5C-3E2E-41E2-9F7F-2B2BD1D6134F}" presName="parentText2" presStyleLbl="node1" presStyleIdx="1" presStyleCnt="3">
        <dgm:presLayoutVars>
          <dgm:chMax/>
          <dgm:chPref val="3"/>
          <dgm:bulletEnabled val="1"/>
        </dgm:presLayoutVars>
      </dgm:prSet>
      <dgm:spPr/>
      <dgm:t>
        <a:bodyPr/>
        <a:lstStyle/>
        <a:p>
          <a:endParaRPr lang="en-US"/>
        </a:p>
      </dgm:t>
    </dgm:pt>
    <dgm:pt modelId="{0477929E-3B02-448B-B25D-760A1B036FD2}" type="pres">
      <dgm:prSet presAssocID="{EAE9BD5C-3E2E-41E2-9F7F-2B2BD1D6134F}" presName="childText2" presStyleLbl="solidAlignAcc1" presStyleIdx="1" presStyleCnt="3">
        <dgm:presLayoutVars>
          <dgm:chMax val="0"/>
          <dgm:chPref val="0"/>
          <dgm:bulletEnabled val="1"/>
        </dgm:presLayoutVars>
      </dgm:prSet>
      <dgm:spPr/>
      <dgm:t>
        <a:bodyPr/>
        <a:lstStyle/>
        <a:p>
          <a:endParaRPr lang="en-US"/>
        </a:p>
      </dgm:t>
    </dgm:pt>
    <dgm:pt modelId="{1A966261-5751-46D0-83B9-22796DAD9907}" type="pres">
      <dgm:prSet presAssocID="{4A82B4D1-23F1-4134-BD2C-52B5AA03217A}" presName="parentText3" presStyleLbl="node1" presStyleIdx="2" presStyleCnt="3">
        <dgm:presLayoutVars>
          <dgm:chMax/>
          <dgm:chPref val="3"/>
          <dgm:bulletEnabled val="1"/>
        </dgm:presLayoutVars>
      </dgm:prSet>
      <dgm:spPr/>
      <dgm:t>
        <a:bodyPr/>
        <a:lstStyle/>
        <a:p>
          <a:endParaRPr lang="en-US"/>
        </a:p>
      </dgm:t>
    </dgm:pt>
    <dgm:pt modelId="{BACD694E-BAD7-43C7-99DA-1EEC61B5F4D7}" type="pres">
      <dgm:prSet presAssocID="{4A82B4D1-23F1-4134-BD2C-52B5AA03217A}" presName="childText3" presStyleLbl="solidAlignAcc1" presStyleIdx="2" presStyleCnt="3" custLinFactNeighborX="216" custLinFactNeighborY="-727">
        <dgm:presLayoutVars>
          <dgm:chMax val="0"/>
          <dgm:chPref val="0"/>
          <dgm:bulletEnabled val="1"/>
        </dgm:presLayoutVars>
      </dgm:prSet>
      <dgm:spPr/>
      <dgm:t>
        <a:bodyPr/>
        <a:lstStyle/>
        <a:p>
          <a:endParaRPr lang="en-US"/>
        </a:p>
      </dgm:t>
    </dgm:pt>
  </dgm:ptLst>
  <dgm:cxnLst>
    <dgm:cxn modelId="{09A7E5CE-493C-4F41-B811-B057F8235D29}" type="presOf" srcId="{D81A6F71-65BF-4E5D-BDF0-EFE4B327C8B2}" destId="{0477929E-3B02-448B-B25D-760A1B036FD2}" srcOrd="0" destOrd="0" presId="urn:microsoft.com/office/officeart/2009/3/layout/IncreasingArrowsProcess"/>
    <dgm:cxn modelId="{357149A8-18B3-4F3C-95F8-AC5912FAE6F3}" srcId="{EAE9BD5C-3E2E-41E2-9F7F-2B2BD1D6134F}" destId="{D81A6F71-65BF-4E5D-BDF0-EFE4B327C8B2}" srcOrd="0" destOrd="0" parTransId="{10E879F4-8408-447C-8A7A-20B7423F1ACB}" sibTransId="{7B37F62E-C772-4D60-96E0-72103D0A1386}"/>
    <dgm:cxn modelId="{7189782F-CADD-4EB1-B9C4-F1223FF8C496}" srcId="{91CE1C41-9B61-4770-A2A6-F3C183B1D958}" destId="{EAE9BD5C-3E2E-41E2-9F7F-2B2BD1D6134F}" srcOrd="1" destOrd="0" parTransId="{55B0C9AE-30D9-429E-9EE0-20983872C02E}" sibTransId="{AC02FD96-0FE4-462C-8455-61960FF3DE26}"/>
    <dgm:cxn modelId="{79BE3CFF-070E-4B47-8C07-08ED9F2C32BB}" srcId="{91CE1C41-9B61-4770-A2A6-F3C183B1D958}" destId="{4A82B4D1-23F1-4134-BD2C-52B5AA03217A}" srcOrd="2" destOrd="0" parTransId="{43E71B9B-10BC-4AB2-9DA8-9B248B2B6836}" sibTransId="{5A755C7C-439A-4AAB-8C69-8DF349C4FB7A}"/>
    <dgm:cxn modelId="{13D6B6C9-797C-402B-8EB7-B229A620881F}" type="presOf" srcId="{91CE1C41-9B61-4770-A2A6-F3C183B1D958}" destId="{9DB2A17E-EEF7-4596-985F-8C704F6C090D}" srcOrd="0" destOrd="0" presId="urn:microsoft.com/office/officeart/2009/3/layout/IncreasingArrowsProcess"/>
    <dgm:cxn modelId="{179E4FFF-A415-452C-80DA-AAC09BF4EE42}" type="presOf" srcId="{BE527100-0B5E-4F0A-83AB-3FDDB7FBB930}" destId="{F97C5A82-678A-49E9-9DF3-40A58CC08A04}" srcOrd="0" destOrd="0" presId="urn:microsoft.com/office/officeart/2009/3/layout/IncreasingArrowsProcess"/>
    <dgm:cxn modelId="{3E427645-DA63-4772-866A-CD2591A27364}" type="presOf" srcId="{4A82B4D1-23F1-4134-BD2C-52B5AA03217A}" destId="{1A966261-5751-46D0-83B9-22796DAD9907}" srcOrd="0" destOrd="0" presId="urn:microsoft.com/office/officeart/2009/3/layout/IncreasingArrowsProcess"/>
    <dgm:cxn modelId="{EF37FCFA-34ED-4AB0-8DAF-A91534FEBD93}" srcId="{BE527100-0B5E-4F0A-83AB-3FDDB7FBB930}" destId="{6233C51E-E7D1-40FA-A519-90BEC8ACCCB2}" srcOrd="0" destOrd="0" parTransId="{34B4649A-03C0-49B4-AEE0-34BF8E307480}" sibTransId="{01DF8D2E-7FAD-4282-A556-57D5A45561F8}"/>
    <dgm:cxn modelId="{1A2BA38A-B3BD-4C99-A106-0FF79C50466A}" srcId="{4A82B4D1-23F1-4134-BD2C-52B5AA03217A}" destId="{A87F2878-938B-46FA-BB83-2243432128C2}" srcOrd="0" destOrd="0" parTransId="{96567815-4FBF-459C-A7DC-41FFA3030E56}" sibTransId="{FC55A816-CB0F-44D7-991B-8853C5E42BAA}"/>
    <dgm:cxn modelId="{CC8750AB-7E6A-4300-90EA-432B0E52DF43}" srcId="{91CE1C41-9B61-4770-A2A6-F3C183B1D958}" destId="{BE527100-0B5E-4F0A-83AB-3FDDB7FBB930}" srcOrd="0" destOrd="0" parTransId="{6B138A4D-21FF-47BC-83E1-24F0F57D2E88}" sibTransId="{D804FA30-7CB1-4A4A-A5A9-F1417FAC4B73}"/>
    <dgm:cxn modelId="{E601D0BA-EFEA-40C5-9CA8-A97A63ED11DE}" type="presOf" srcId="{EAE9BD5C-3E2E-41E2-9F7F-2B2BD1D6134F}" destId="{E66F01F6-F49D-4489-B788-7125CB69A0DC}" srcOrd="0" destOrd="0" presId="urn:microsoft.com/office/officeart/2009/3/layout/IncreasingArrowsProcess"/>
    <dgm:cxn modelId="{96358383-747E-43C3-9E1A-C59793FA2089}" type="presOf" srcId="{A87F2878-938B-46FA-BB83-2243432128C2}" destId="{BACD694E-BAD7-43C7-99DA-1EEC61B5F4D7}" srcOrd="0" destOrd="0" presId="urn:microsoft.com/office/officeart/2009/3/layout/IncreasingArrowsProcess"/>
    <dgm:cxn modelId="{1A360CE6-2D4D-47EC-AD91-C61BDF5024F2}" type="presOf" srcId="{6233C51E-E7D1-40FA-A519-90BEC8ACCCB2}" destId="{887C85D2-CAB0-426F-9CB9-D6084F2CDCFF}" srcOrd="0" destOrd="0" presId="urn:microsoft.com/office/officeart/2009/3/layout/IncreasingArrowsProcess"/>
    <dgm:cxn modelId="{54BE15F5-9F51-4E14-913E-E6053F2E8286}" type="presParOf" srcId="{9DB2A17E-EEF7-4596-985F-8C704F6C090D}" destId="{F97C5A82-678A-49E9-9DF3-40A58CC08A04}" srcOrd="0" destOrd="0" presId="urn:microsoft.com/office/officeart/2009/3/layout/IncreasingArrowsProcess"/>
    <dgm:cxn modelId="{D522F01E-602F-4190-B8D0-474A707BCA0C}" type="presParOf" srcId="{9DB2A17E-EEF7-4596-985F-8C704F6C090D}" destId="{887C85D2-CAB0-426F-9CB9-D6084F2CDCFF}" srcOrd="1" destOrd="0" presId="urn:microsoft.com/office/officeart/2009/3/layout/IncreasingArrowsProcess"/>
    <dgm:cxn modelId="{75D13576-F792-4AC3-99B4-E8DCD6AC7D52}" type="presParOf" srcId="{9DB2A17E-EEF7-4596-985F-8C704F6C090D}" destId="{E66F01F6-F49D-4489-B788-7125CB69A0DC}" srcOrd="2" destOrd="0" presId="urn:microsoft.com/office/officeart/2009/3/layout/IncreasingArrowsProcess"/>
    <dgm:cxn modelId="{05589658-194E-4BC7-9730-2AED47B88327}" type="presParOf" srcId="{9DB2A17E-EEF7-4596-985F-8C704F6C090D}" destId="{0477929E-3B02-448B-B25D-760A1B036FD2}" srcOrd="3" destOrd="0" presId="urn:microsoft.com/office/officeart/2009/3/layout/IncreasingArrowsProcess"/>
    <dgm:cxn modelId="{96356407-FD60-4E75-BA37-2A02C4EFC5A5}" type="presParOf" srcId="{9DB2A17E-EEF7-4596-985F-8C704F6C090D}" destId="{1A966261-5751-46D0-83B9-22796DAD9907}" srcOrd="4" destOrd="0" presId="urn:microsoft.com/office/officeart/2009/3/layout/IncreasingArrowsProcess"/>
    <dgm:cxn modelId="{E5082A41-C34A-4322-8ECC-3FE3BAE5B8E2}" type="presParOf" srcId="{9DB2A17E-EEF7-4596-985F-8C704F6C090D}" destId="{BACD694E-BAD7-43C7-99DA-1EEC61B5F4D7}"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29C84-A488-4555-B1BE-0BE317080F53}">
      <dsp:nvSpPr>
        <dsp:cNvPr id="0" name=""/>
        <dsp:cNvSpPr/>
      </dsp:nvSpPr>
      <dsp:spPr>
        <a:xfrm>
          <a:off x="2588527" y="0"/>
          <a:ext cx="4038600" cy="4038600"/>
        </a:xfrm>
        <a:prstGeom prst="triangl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D400B5-9565-471A-A68B-E6067268121A}">
      <dsp:nvSpPr>
        <dsp:cNvPr id="0" name=""/>
        <dsp:cNvSpPr/>
      </dsp:nvSpPr>
      <dsp:spPr>
        <a:xfrm>
          <a:off x="4624155" y="2968927"/>
          <a:ext cx="2625090" cy="729629"/>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If you can teach the skill, teach it</a:t>
          </a:r>
        </a:p>
      </dsp:txBody>
      <dsp:txXfrm>
        <a:off x="4659773" y="3004545"/>
        <a:ext cx="2553854" cy="658393"/>
      </dsp:txXfrm>
    </dsp:sp>
    <dsp:sp modelId="{5BCDECD9-308D-46C8-AE76-4063DF616AA5}">
      <dsp:nvSpPr>
        <dsp:cNvPr id="0" name=""/>
        <dsp:cNvSpPr/>
      </dsp:nvSpPr>
      <dsp:spPr>
        <a:xfrm>
          <a:off x="4640483" y="2101870"/>
          <a:ext cx="2625090" cy="729629"/>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If you can’t teach the skill, adapt it</a:t>
          </a:r>
        </a:p>
      </dsp:txBody>
      <dsp:txXfrm>
        <a:off x="4676101" y="2137488"/>
        <a:ext cx="2553854" cy="658393"/>
      </dsp:txXfrm>
    </dsp:sp>
    <dsp:sp modelId="{47FC4873-DC47-4BE1-9B39-A5DAEE3BB268}">
      <dsp:nvSpPr>
        <dsp:cNvPr id="0" name=""/>
        <dsp:cNvSpPr/>
      </dsp:nvSpPr>
      <dsp:spPr>
        <a:xfrm>
          <a:off x="4632319" y="1181768"/>
          <a:ext cx="2625090" cy="729629"/>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If you can’t adapt it, figure out some way around it</a:t>
          </a:r>
        </a:p>
      </dsp:txBody>
      <dsp:txXfrm>
        <a:off x="4667937" y="1217386"/>
        <a:ext cx="2553854" cy="658393"/>
      </dsp:txXfrm>
    </dsp:sp>
    <dsp:sp modelId="{BA3121FA-17C4-4B06-850C-37B427F66CA3}">
      <dsp:nvSpPr>
        <dsp:cNvPr id="0" name=""/>
        <dsp:cNvSpPr/>
      </dsp:nvSpPr>
      <dsp:spPr>
        <a:xfrm>
          <a:off x="4611922" y="360128"/>
          <a:ext cx="2727941" cy="675739"/>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If you can’t figure out some way around it, teach the NTs to deal with it</a:t>
          </a:r>
        </a:p>
      </dsp:txBody>
      <dsp:txXfrm>
        <a:off x="4644909" y="393115"/>
        <a:ext cx="2661967" cy="6097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4FCDF-D768-4A04-8976-E1C9185280CC}">
      <dsp:nvSpPr>
        <dsp:cNvPr id="0" name=""/>
        <dsp:cNvSpPr/>
      </dsp:nvSpPr>
      <dsp:spPr>
        <a:xfrm>
          <a:off x="4825" y="1641175"/>
          <a:ext cx="2809105" cy="112364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a:lnSpc>
              <a:spcPct val="90000"/>
            </a:lnSpc>
            <a:spcBef>
              <a:spcPct val="0"/>
            </a:spcBef>
            <a:spcAft>
              <a:spcPct val="35000"/>
            </a:spcAft>
          </a:pPr>
          <a:r>
            <a:rPr lang="en-US" sz="3100" kern="1200" dirty="0"/>
            <a:t>Expected Behavior</a:t>
          </a:r>
        </a:p>
      </dsp:txBody>
      <dsp:txXfrm>
        <a:off x="566646" y="1641175"/>
        <a:ext cx="1685463" cy="1123642"/>
      </dsp:txXfrm>
    </dsp:sp>
    <dsp:sp modelId="{92831D27-BAB5-4E6A-A2EC-5658DD1AC132}">
      <dsp:nvSpPr>
        <dsp:cNvPr id="0" name=""/>
        <dsp:cNvSpPr/>
      </dsp:nvSpPr>
      <dsp:spPr>
        <a:xfrm>
          <a:off x="2533020" y="1641175"/>
          <a:ext cx="2809105" cy="112364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a:t>+ thoughts and feelings about you</a:t>
          </a:r>
        </a:p>
      </dsp:txBody>
      <dsp:txXfrm>
        <a:off x="3094841" y="1641175"/>
        <a:ext cx="1685463" cy="1123642"/>
      </dsp:txXfrm>
    </dsp:sp>
    <dsp:sp modelId="{1C1581F9-CAEE-4E38-BDA9-E8FA87A61A1F}">
      <dsp:nvSpPr>
        <dsp:cNvPr id="0" name=""/>
        <dsp:cNvSpPr/>
      </dsp:nvSpPr>
      <dsp:spPr>
        <a:xfrm>
          <a:off x="5061215" y="1641175"/>
          <a:ext cx="2809105" cy="112364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a:lnSpc>
              <a:spcPct val="90000"/>
            </a:lnSpc>
            <a:spcBef>
              <a:spcPct val="0"/>
            </a:spcBef>
            <a:spcAft>
              <a:spcPct val="35000"/>
            </a:spcAft>
          </a:pPr>
          <a:r>
            <a:rPr lang="en-US" sz="3100" kern="1200" dirty="0"/>
            <a:t>Good things</a:t>
          </a:r>
        </a:p>
      </dsp:txBody>
      <dsp:txXfrm>
        <a:off x="5623036" y="1641175"/>
        <a:ext cx="1685463" cy="1123642"/>
      </dsp:txXfrm>
    </dsp:sp>
    <dsp:sp modelId="{AAA82A1F-935E-48A7-83BC-5B312E6EC938}">
      <dsp:nvSpPr>
        <dsp:cNvPr id="0" name=""/>
        <dsp:cNvSpPr/>
      </dsp:nvSpPr>
      <dsp:spPr>
        <a:xfrm>
          <a:off x="7589410" y="1641175"/>
          <a:ext cx="2809105" cy="112364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a:lnSpc>
              <a:spcPct val="90000"/>
            </a:lnSpc>
            <a:spcBef>
              <a:spcPct val="0"/>
            </a:spcBef>
            <a:spcAft>
              <a:spcPct val="35000"/>
            </a:spcAft>
          </a:pPr>
          <a:r>
            <a:rPr lang="en-US" sz="3100" kern="1200" dirty="0"/>
            <a:t>You Feel Good</a:t>
          </a:r>
        </a:p>
      </dsp:txBody>
      <dsp:txXfrm>
        <a:off x="8151231" y="1641175"/>
        <a:ext cx="1685463" cy="11236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DDBFC-B191-4FD0-BDA7-708FDE0412DD}">
      <dsp:nvSpPr>
        <dsp:cNvPr id="0" name=""/>
        <dsp:cNvSpPr/>
      </dsp:nvSpPr>
      <dsp:spPr>
        <a:xfrm>
          <a:off x="3159347" y="0"/>
          <a:ext cx="1453896" cy="807720"/>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a:t>Beth</a:t>
          </a:r>
        </a:p>
      </dsp:txBody>
      <dsp:txXfrm>
        <a:off x="3183004" y="23657"/>
        <a:ext cx="1406582" cy="760406"/>
      </dsp:txXfrm>
    </dsp:sp>
    <dsp:sp modelId="{15AA8EC9-E21D-496D-AA9D-1E9717B4FCFE}">
      <dsp:nvSpPr>
        <dsp:cNvPr id="0" name=""/>
        <dsp:cNvSpPr/>
      </dsp:nvSpPr>
      <dsp:spPr>
        <a:xfrm>
          <a:off x="5259419" y="0"/>
          <a:ext cx="1453896" cy="807720"/>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a:t>Me</a:t>
          </a:r>
        </a:p>
      </dsp:txBody>
      <dsp:txXfrm>
        <a:off x="5283076" y="23657"/>
        <a:ext cx="1406582" cy="760406"/>
      </dsp:txXfrm>
    </dsp:sp>
    <dsp:sp modelId="{151947DD-97B0-43EF-B381-1F727958A2C8}">
      <dsp:nvSpPr>
        <dsp:cNvPr id="0" name=""/>
        <dsp:cNvSpPr/>
      </dsp:nvSpPr>
      <dsp:spPr>
        <a:xfrm>
          <a:off x="4633436" y="3432810"/>
          <a:ext cx="605790" cy="605790"/>
        </a:xfrm>
        <a:prstGeom prst="triangle">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0C09DF-1A1B-415E-AE58-DAA0326DF197}">
      <dsp:nvSpPr>
        <dsp:cNvPr id="0" name=""/>
        <dsp:cNvSpPr/>
      </dsp:nvSpPr>
      <dsp:spPr>
        <a:xfrm rot="240000">
          <a:off x="3118406" y="3173222"/>
          <a:ext cx="3635850" cy="254243"/>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6FA4B4-BF8F-4842-9B72-4C235ADB5B6C}">
      <dsp:nvSpPr>
        <dsp:cNvPr id="0" name=""/>
        <dsp:cNvSpPr/>
      </dsp:nvSpPr>
      <dsp:spPr>
        <a:xfrm rot="240000">
          <a:off x="5301418" y="2537551"/>
          <a:ext cx="1450669" cy="67586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Loaned her $ for her phone bill</a:t>
          </a:r>
        </a:p>
      </dsp:txBody>
      <dsp:txXfrm>
        <a:off x="5334411" y="2570544"/>
        <a:ext cx="1384683" cy="609877"/>
      </dsp:txXfrm>
    </dsp:sp>
    <dsp:sp modelId="{A26F4376-C9F3-47DF-AB0C-4271C2AD32E1}">
      <dsp:nvSpPr>
        <dsp:cNvPr id="0" name=""/>
        <dsp:cNvSpPr/>
      </dsp:nvSpPr>
      <dsp:spPr>
        <a:xfrm rot="240000">
          <a:off x="5353920" y="1810603"/>
          <a:ext cx="1450669" cy="67586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Share my snacks with her</a:t>
          </a:r>
        </a:p>
      </dsp:txBody>
      <dsp:txXfrm>
        <a:off x="5386913" y="1843596"/>
        <a:ext cx="1384683" cy="609877"/>
      </dsp:txXfrm>
    </dsp:sp>
    <dsp:sp modelId="{7A0BFB4A-E3B6-4CEE-A1F3-A59E234D4DBC}">
      <dsp:nvSpPr>
        <dsp:cNvPr id="0" name=""/>
        <dsp:cNvSpPr/>
      </dsp:nvSpPr>
      <dsp:spPr>
        <a:xfrm rot="240000">
          <a:off x="5406422" y="1099809"/>
          <a:ext cx="1450669" cy="67586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Paid for pizza delivery</a:t>
          </a:r>
        </a:p>
      </dsp:txBody>
      <dsp:txXfrm>
        <a:off x="5439415" y="1132802"/>
        <a:ext cx="1384683" cy="609877"/>
      </dsp:txXfrm>
    </dsp:sp>
    <dsp:sp modelId="{1995F278-81BA-4A24-AA09-F93FA79ADE0C}">
      <dsp:nvSpPr>
        <dsp:cNvPr id="0" name=""/>
        <dsp:cNvSpPr/>
      </dsp:nvSpPr>
      <dsp:spPr>
        <a:xfrm rot="240000">
          <a:off x="3221539" y="2392161"/>
          <a:ext cx="1450669" cy="67586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Bought me a coke</a:t>
          </a:r>
        </a:p>
      </dsp:txBody>
      <dsp:txXfrm>
        <a:off x="3254532" y="2425154"/>
        <a:ext cx="1384683" cy="6098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C5A82-678A-49E9-9DF3-40A58CC08A04}">
      <dsp:nvSpPr>
        <dsp:cNvPr id="0" name=""/>
        <dsp:cNvSpPr/>
      </dsp:nvSpPr>
      <dsp:spPr>
        <a:xfrm>
          <a:off x="0" y="734852"/>
          <a:ext cx="8128000" cy="1183746"/>
        </a:xfrm>
        <a:prstGeom prst="rightArrow">
          <a:avLst>
            <a:gd name="adj1" fmla="val 50000"/>
            <a:gd name="adj2" fmla="val 5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7920" numCol="1" spcCol="1270" anchor="ctr" anchorCtr="0">
          <a:noAutofit/>
        </a:bodyPr>
        <a:lstStyle/>
        <a:p>
          <a:pPr lvl="0" algn="l" defTabSz="977900">
            <a:lnSpc>
              <a:spcPct val="90000"/>
            </a:lnSpc>
            <a:spcBef>
              <a:spcPct val="0"/>
            </a:spcBef>
            <a:spcAft>
              <a:spcPct val="35000"/>
            </a:spcAft>
          </a:pPr>
          <a:r>
            <a:rPr lang="en-US" sz="2200" kern="1200" dirty="0"/>
            <a:t>Teach </a:t>
          </a:r>
        </a:p>
      </dsp:txBody>
      <dsp:txXfrm>
        <a:off x="0" y="1030789"/>
        <a:ext cx="7832064" cy="591873"/>
      </dsp:txXfrm>
    </dsp:sp>
    <dsp:sp modelId="{887C85D2-CAB0-426F-9CB9-D6084F2CDCFF}">
      <dsp:nvSpPr>
        <dsp:cNvPr id="0" name=""/>
        <dsp:cNvSpPr/>
      </dsp:nvSpPr>
      <dsp:spPr>
        <a:xfrm>
          <a:off x="0" y="1647691"/>
          <a:ext cx="2503424" cy="2280331"/>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a:t>Divide tasks</a:t>
          </a:r>
        </a:p>
        <a:p>
          <a:pPr lvl="0" algn="l" defTabSz="977900">
            <a:lnSpc>
              <a:spcPct val="90000"/>
            </a:lnSpc>
            <a:spcBef>
              <a:spcPct val="0"/>
            </a:spcBef>
            <a:spcAft>
              <a:spcPct val="35000"/>
            </a:spcAft>
          </a:pPr>
          <a:r>
            <a:rPr lang="en-US" sz="2200" kern="1200" dirty="0"/>
            <a:t>Teach skills</a:t>
          </a:r>
        </a:p>
      </dsp:txBody>
      <dsp:txXfrm>
        <a:off x="0" y="1647691"/>
        <a:ext cx="2503424" cy="2280331"/>
      </dsp:txXfrm>
    </dsp:sp>
    <dsp:sp modelId="{E66F01F6-F49D-4489-B788-7125CB69A0DC}">
      <dsp:nvSpPr>
        <dsp:cNvPr id="0" name=""/>
        <dsp:cNvSpPr/>
      </dsp:nvSpPr>
      <dsp:spPr>
        <a:xfrm>
          <a:off x="2503423" y="1129434"/>
          <a:ext cx="5624576" cy="1183746"/>
        </a:xfrm>
        <a:prstGeom prst="rightArrow">
          <a:avLst>
            <a:gd name="adj1" fmla="val 50000"/>
            <a:gd name="adj2" fmla="val 5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7920" numCol="1" spcCol="1270" anchor="ctr" anchorCtr="0">
          <a:noAutofit/>
        </a:bodyPr>
        <a:lstStyle/>
        <a:p>
          <a:pPr lvl="0" algn="l" defTabSz="977900">
            <a:lnSpc>
              <a:spcPct val="90000"/>
            </a:lnSpc>
            <a:spcBef>
              <a:spcPct val="0"/>
            </a:spcBef>
            <a:spcAft>
              <a:spcPct val="35000"/>
            </a:spcAft>
          </a:pPr>
          <a:r>
            <a:rPr lang="en-US" sz="2200" kern="1200" dirty="0"/>
            <a:t>See </a:t>
          </a:r>
        </a:p>
      </dsp:txBody>
      <dsp:txXfrm>
        <a:off x="2503423" y="1425371"/>
        <a:ext cx="5328640" cy="591873"/>
      </dsp:txXfrm>
    </dsp:sp>
    <dsp:sp modelId="{0477929E-3B02-448B-B25D-760A1B036FD2}">
      <dsp:nvSpPr>
        <dsp:cNvPr id="0" name=""/>
        <dsp:cNvSpPr/>
      </dsp:nvSpPr>
      <dsp:spPr>
        <a:xfrm>
          <a:off x="2503423" y="2042273"/>
          <a:ext cx="2503424" cy="2280331"/>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a:t>Model</a:t>
          </a:r>
        </a:p>
        <a:p>
          <a:pPr lvl="0" algn="l" defTabSz="977900">
            <a:lnSpc>
              <a:spcPct val="90000"/>
            </a:lnSpc>
            <a:spcBef>
              <a:spcPct val="0"/>
            </a:spcBef>
            <a:spcAft>
              <a:spcPct val="35000"/>
            </a:spcAft>
          </a:pPr>
          <a:r>
            <a:rPr lang="en-US" sz="2200" kern="1200" dirty="0"/>
            <a:t>You take the lead</a:t>
          </a:r>
        </a:p>
        <a:p>
          <a:pPr lvl="0" algn="l" defTabSz="977900">
            <a:lnSpc>
              <a:spcPct val="90000"/>
            </a:lnSpc>
            <a:spcBef>
              <a:spcPct val="0"/>
            </a:spcBef>
            <a:spcAft>
              <a:spcPct val="35000"/>
            </a:spcAft>
          </a:pPr>
          <a:endParaRPr lang="en-US" sz="2200" kern="1200" dirty="0"/>
        </a:p>
        <a:p>
          <a:pPr lvl="0" algn="l" defTabSz="977900">
            <a:lnSpc>
              <a:spcPct val="90000"/>
            </a:lnSpc>
            <a:spcBef>
              <a:spcPct val="0"/>
            </a:spcBef>
            <a:spcAft>
              <a:spcPct val="35000"/>
            </a:spcAft>
          </a:pPr>
          <a:endParaRPr lang="en-US" sz="2200" kern="1200" dirty="0"/>
        </a:p>
      </dsp:txBody>
      <dsp:txXfrm>
        <a:off x="2503423" y="2042273"/>
        <a:ext cx="2503424" cy="2280331"/>
      </dsp:txXfrm>
    </dsp:sp>
    <dsp:sp modelId="{1A966261-5751-46D0-83B9-22796DAD9907}">
      <dsp:nvSpPr>
        <dsp:cNvPr id="0" name=""/>
        <dsp:cNvSpPr/>
      </dsp:nvSpPr>
      <dsp:spPr>
        <a:xfrm>
          <a:off x="5006848" y="1524016"/>
          <a:ext cx="3121152" cy="1183746"/>
        </a:xfrm>
        <a:prstGeom prst="rightArrow">
          <a:avLst>
            <a:gd name="adj1" fmla="val 50000"/>
            <a:gd name="adj2" fmla="val 5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7920" numCol="1" spcCol="1270" anchor="ctr" anchorCtr="0">
          <a:noAutofit/>
        </a:bodyPr>
        <a:lstStyle/>
        <a:p>
          <a:pPr lvl="0" algn="l" defTabSz="977900">
            <a:lnSpc>
              <a:spcPct val="90000"/>
            </a:lnSpc>
            <a:spcBef>
              <a:spcPct val="0"/>
            </a:spcBef>
            <a:spcAft>
              <a:spcPct val="35000"/>
            </a:spcAft>
          </a:pPr>
          <a:r>
            <a:rPr lang="en-US" sz="2200" kern="1200" dirty="0"/>
            <a:t>Do </a:t>
          </a:r>
        </a:p>
      </dsp:txBody>
      <dsp:txXfrm>
        <a:off x="5006848" y="1819953"/>
        <a:ext cx="2825216" cy="591873"/>
      </dsp:txXfrm>
    </dsp:sp>
    <dsp:sp modelId="{BACD694E-BAD7-43C7-99DA-1EEC61B5F4D7}">
      <dsp:nvSpPr>
        <dsp:cNvPr id="0" name=""/>
        <dsp:cNvSpPr/>
      </dsp:nvSpPr>
      <dsp:spPr>
        <a:xfrm>
          <a:off x="5012255" y="2420520"/>
          <a:ext cx="2503424" cy="2246958"/>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a:t>Individual takes the lead</a:t>
          </a:r>
        </a:p>
        <a:p>
          <a:pPr lvl="0" algn="l" defTabSz="977900">
            <a:lnSpc>
              <a:spcPct val="90000"/>
            </a:lnSpc>
            <a:spcBef>
              <a:spcPct val="0"/>
            </a:spcBef>
            <a:spcAft>
              <a:spcPct val="35000"/>
            </a:spcAft>
          </a:pPr>
          <a:r>
            <a:rPr lang="en-US" sz="2200" kern="1200" dirty="0"/>
            <a:t>Opportunities to practice asking for help</a:t>
          </a:r>
        </a:p>
      </dsp:txBody>
      <dsp:txXfrm>
        <a:off x="5012255" y="2420520"/>
        <a:ext cx="2503424" cy="2246958"/>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6200" y="8638913"/>
            <a:ext cx="2971800" cy="458787"/>
          </a:xfrm>
          <a:prstGeom prst="rect">
            <a:avLst/>
          </a:prstGeom>
        </p:spPr>
        <p:txBody>
          <a:bodyPr vert="horz" lIns="91440" tIns="45720" rIns="91440" bIns="45720" rtlCol="0" anchor="b"/>
          <a:lstStyle>
            <a:lvl1pPr algn="r">
              <a:defRPr sz="1200"/>
            </a:lvl1pPr>
          </a:lstStyle>
          <a:p>
            <a:fld id="{E7F9B0E0-9128-194F-A960-B944E34E81A8}" type="slidenum">
              <a:rPr lang="en-US" smtClean="0"/>
              <a:t>‹#›</a:t>
            </a:fld>
            <a:endParaRPr lang="en-US"/>
          </a:p>
        </p:txBody>
      </p:sp>
    </p:spTree>
    <p:extLst>
      <p:ext uri="{BB962C8B-B14F-4D97-AF65-F5344CB8AC3E}">
        <p14:creationId xmlns:p14="http://schemas.microsoft.com/office/powerpoint/2010/main" val="179334946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1/17/18</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1/17/18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1/17/18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1/17/18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1/17/18</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m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www.efpractice.com/" TargetMode="External"/><Relationship Id="rId3" Type="http://schemas.openxmlformats.org/officeDocument/2006/relationships/image" Target="../media/image3.tmp"/></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tmp"/><Relationship Id="rId3" Type="http://schemas.openxmlformats.org/officeDocument/2006/relationships/image" Target="../media/image5.tmp"/></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tm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diagramData" Target="../diagrams/data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tmp"/></Relationships>
</file>

<file path=ppt/slides/_rels/slide54.xml.rels><?xml version="1.0" encoding="UTF-8" standalone="yes"?>
<Relationships xmlns="http://schemas.openxmlformats.org/package/2006/relationships"><Relationship Id="rId3" Type="http://schemas.openxmlformats.org/officeDocument/2006/relationships/image" Target="../media/image9.tmp"/><Relationship Id="rId4" Type="http://schemas.openxmlformats.org/officeDocument/2006/relationships/image" Target="../media/image10.tmp"/><Relationship Id="rId1" Type="http://schemas.openxmlformats.org/officeDocument/2006/relationships/slideLayout" Target="../slideLayouts/slideLayout2.xml"/><Relationship Id="rId2" Type="http://schemas.openxmlformats.org/officeDocument/2006/relationships/image" Target="../media/image8.tmp"/></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meghanbarlowandassociates.com/" TargetMode="External"/><Relationship Id="rId4" Type="http://schemas.openxmlformats.org/officeDocument/2006/relationships/image" Target="../media/image11.tmp"/><Relationship Id="rId5" Type="http://schemas.openxmlformats.org/officeDocument/2006/relationships/image" Target="../media/image12.tmp"/><Relationship Id="rId1" Type="http://schemas.openxmlformats.org/officeDocument/2006/relationships/slideLayout" Target="../slideLayouts/slideLayout2.xml"/><Relationship Id="rId2" Type="http://schemas.openxmlformats.org/officeDocument/2006/relationships/hyperlink" Target="mailto:Meghan@drmeghanbarlow.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1B9180-6F90-461A-9641-7ED2900C79A3}"/>
              </a:ext>
            </a:extLst>
          </p:cNvPr>
          <p:cNvSpPr>
            <a:spLocks noGrp="1"/>
          </p:cNvSpPr>
          <p:nvPr>
            <p:ph type="ctrTitle"/>
          </p:nvPr>
        </p:nvSpPr>
        <p:spPr/>
        <p:txBody>
          <a:bodyPr>
            <a:normAutofit fontScale="90000"/>
          </a:bodyPr>
          <a:lstStyle/>
          <a:p>
            <a:r>
              <a:rPr lang="en-US" dirty="0"/>
              <a:t>Strategies to Help individuals with ASD Develop Independence and Adaptability</a:t>
            </a:r>
          </a:p>
        </p:txBody>
      </p:sp>
      <p:sp>
        <p:nvSpPr>
          <p:cNvPr id="3" name="Subtitle 2">
            <a:extLst>
              <a:ext uri="{FF2B5EF4-FFF2-40B4-BE49-F238E27FC236}">
                <a16:creationId xmlns:a16="http://schemas.microsoft.com/office/drawing/2014/main" xmlns="" id="{9D754441-C478-4804-A93A-5DC5836A308F}"/>
              </a:ext>
            </a:extLst>
          </p:cNvPr>
          <p:cNvSpPr>
            <a:spLocks noGrp="1"/>
          </p:cNvSpPr>
          <p:nvPr>
            <p:ph type="subTitle" idx="1"/>
          </p:nvPr>
        </p:nvSpPr>
        <p:spPr/>
        <p:txBody>
          <a:bodyPr/>
          <a:lstStyle/>
          <a:p>
            <a:r>
              <a:rPr lang="en-US" dirty="0"/>
              <a:t>Meghan Barlow, Ph.D.</a:t>
            </a:r>
          </a:p>
          <a:p>
            <a:r>
              <a:rPr lang="en-US" dirty="0"/>
              <a:t>Pediatric Psychologist</a:t>
            </a:r>
          </a:p>
          <a:p>
            <a:endParaRPr lang="en-US" dirty="0"/>
          </a:p>
        </p:txBody>
      </p:sp>
      <p:pic>
        <p:nvPicPr>
          <p:cNvPr id="5" name="Picture 4">
            <a:extLst>
              <a:ext uri="{FF2B5EF4-FFF2-40B4-BE49-F238E27FC236}">
                <a16:creationId xmlns:a16="http://schemas.microsoft.com/office/drawing/2014/main" xmlns="" id="{D7221AA6-F432-4FCA-BDB4-D4DB26DD1113}"/>
              </a:ext>
            </a:extLst>
          </p:cNvPr>
          <p:cNvPicPr>
            <a:picLocks noChangeAspect="1"/>
          </p:cNvPicPr>
          <p:nvPr/>
        </p:nvPicPr>
        <p:blipFill>
          <a:blip r:embed="rId2"/>
          <a:stretch>
            <a:fillRect/>
          </a:stretch>
        </p:blipFill>
        <p:spPr>
          <a:xfrm>
            <a:off x="522840" y="4932216"/>
            <a:ext cx="5219047" cy="1320635"/>
          </a:xfrm>
          <a:prstGeom prst="rect">
            <a:avLst/>
          </a:prstGeom>
        </p:spPr>
      </p:pic>
    </p:spTree>
    <p:extLst>
      <p:ext uri="{BB962C8B-B14F-4D97-AF65-F5344CB8AC3E}">
        <p14:creationId xmlns:p14="http://schemas.microsoft.com/office/powerpoint/2010/main" val="2146832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2568DF-ACA4-4AE1-952D-6CB7A868C8A0}"/>
              </a:ext>
            </a:extLst>
          </p:cNvPr>
          <p:cNvSpPr>
            <a:spLocks noGrp="1"/>
          </p:cNvSpPr>
          <p:nvPr>
            <p:ph type="title"/>
          </p:nvPr>
        </p:nvSpPr>
        <p:spPr/>
        <p:txBody>
          <a:bodyPr/>
          <a:lstStyle/>
          <a:p>
            <a:r>
              <a:rPr lang="en-US" dirty="0"/>
              <a:t>Focus on Functionality</a:t>
            </a:r>
          </a:p>
        </p:txBody>
      </p:sp>
      <p:sp>
        <p:nvSpPr>
          <p:cNvPr id="3" name="Content Placeholder 2">
            <a:extLst>
              <a:ext uri="{FF2B5EF4-FFF2-40B4-BE49-F238E27FC236}">
                <a16:creationId xmlns:a16="http://schemas.microsoft.com/office/drawing/2014/main" xmlns="" id="{82610813-BC4C-40C8-8B36-D0BFBAA77810}"/>
              </a:ext>
            </a:extLst>
          </p:cNvPr>
          <p:cNvSpPr>
            <a:spLocks noGrp="1"/>
          </p:cNvSpPr>
          <p:nvPr>
            <p:ph idx="1"/>
          </p:nvPr>
        </p:nvSpPr>
        <p:spPr/>
        <p:txBody>
          <a:bodyPr>
            <a:normAutofit/>
          </a:bodyPr>
          <a:lstStyle/>
          <a:p>
            <a:r>
              <a:rPr lang="en-US" sz="3200" dirty="0"/>
              <a:t>When developing treatment plans</a:t>
            </a:r>
          </a:p>
          <a:p>
            <a:pPr lvl="1"/>
            <a:r>
              <a:rPr lang="en-US" sz="3000" dirty="0"/>
              <a:t>Include the phrase “in order to ________”</a:t>
            </a:r>
          </a:p>
          <a:p>
            <a:pPr marL="548640" lvl="2" indent="0">
              <a:buNone/>
            </a:pPr>
            <a:endParaRPr lang="en-US" sz="2800" dirty="0"/>
          </a:p>
          <a:p>
            <a:pPr lvl="1"/>
            <a:r>
              <a:rPr lang="en-US" sz="3000" dirty="0"/>
              <a:t>Include a sibling or trusted NT peer</a:t>
            </a:r>
          </a:p>
          <a:p>
            <a:pPr lvl="2"/>
            <a:r>
              <a:rPr lang="en-US" sz="2800" dirty="0"/>
              <a:t>Or get feedback from a trusted NT peer</a:t>
            </a:r>
          </a:p>
        </p:txBody>
      </p:sp>
    </p:spTree>
    <p:extLst>
      <p:ext uri="{BB962C8B-B14F-4D97-AF65-F5344CB8AC3E}">
        <p14:creationId xmlns:p14="http://schemas.microsoft.com/office/powerpoint/2010/main" val="2360097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25758BA-D485-4AFC-A6AC-D05D88CDB153}"/>
              </a:ext>
            </a:extLst>
          </p:cNvPr>
          <p:cNvSpPr>
            <a:spLocks noGrp="1"/>
          </p:cNvSpPr>
          <p:nvPr>
            <p:ph type="title"/>
          </p:nvPr>
        </p:nvSpPr>
        <p:spPr/>
        <p:txBody>
          <a:bodyPr/>
          <a:lstStyle/>
          <a:p>
            <a:r>
              <a:rPr lang="en-US" dirty="0"/>
              <a:t>From Pediatrics to Adult</a:t>
            </a:r>
          </a:p>
        </p:txBody>
      </p:sp>
      <p:sp>
        <p:nvSpPr>
          <p:cNvPr id="5" name="Text Placeholder 4">
            <a:extLst>
              <a:ext uri="{FF2B5EF4-FFF2-40B4-BE49-F238E27FC236}">
                <a16:creationId xmlns:a16="http://schemas.microsoft.com/office/drawing/2014/main" xmlns="" id="{5C57FA3E-15AC-4973-85EF-830FB410292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56135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483316D-99AF-46F7-B668-EE1F866BE779}"/>
              </a:ext>
            </a:extLst>
          </p:cNvPr>
          <p:cNvSpPr>
            <a:spLocks noGrp="1"/>
          </p:cNvSpPr>
          <p:nvPr>
            <p:ph type="title"/>
          </p:nvPr>
        </p:nvSpPr>
        <p:spPr/>
        <p:txBody>
          <a:bodyPr/>
          <a:lstStyle/>
          <a:p>
            <a:r>
              <a:rPr lang="en-US" dirty="0"/>
              <a:t>Transition Between Worlds</a:t>
            </a:r>
          </a:p>
        </p:txBody>
      </p:sp>
      <p:sp>
        <p:nvSpPr>
          <p:cNvPr id="5" name="Content Placeholder 4">
            <a:extLst>
              <a:ext uri="{FF2B5EF4-FFF2-40B4-BE49-F238E27FC236}">
                <a16:creationId xmlns:a16="http://schemas.microsoft.com/office/drawing/2014/main" xmlns="" id="{3340C464-40CE-481E-8D9F-D5ADA9382D37}"/>
              </a:ext>
            </a:extLst>
          </p:cNvPr>
          <p:cNvSpPr>
            <a:spLocks noGrp="1"/>
          </p:cNvSpPr>
          <p:nvPr>
            <p:ph idx="1"/>
          </p:nvPr>
        </p:nvSpPr>
        <p:spPr/>
        <p:txBody>
          <a:bodyPr>
            <a:normAutofit/>
          </a:bodyPr>
          <a:lstStyle/>
          <a:p>
            <a:r>
              <a:rPr lang="en-US" sz="3200" dirty="0"/>
              <a:t>Varies from organization to organization/provider to provider</a:t>
            </a:r>
          </a:p>
          <a:p>
            <a:r>
              <a:rPr lang="en-US" sz="3200" dirty="0"/>
              <a:t>Do some research</a:t>
            </a:r>
          </a:p>
          <a:p>
            <a:r>
              <a:rPr lang="en-US" sz="3200" dirty="0"/>
              <a:t>Ask some questions</a:t>
            </a:r>
          </a:p>
          <a:p>
            <a:r>
              <a:rPr lang="en-US" sz="3200" dirty="0"/>
              <a:t>Speak up</a:t>
            </a:r>
          </a:p>
          <a:p>
            <a:r>
              <a:rPr lang="en-US" sz="3200" dirty="0"/>
              <a:t>Gain consent</a:t>
            </a:r>
          </a:p>
        </p:txBody>
      </p:sp>
    </p:spTree>
    <p:extLst>
      <p:ext uri="{BB962C8B-B14F-4D97-AF65-F5344CB8AC3E}">
        <p14:creationId xmlns:p14="http://schemas.microsoft.com/office/powerpoint/2010/main" val="2900737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53A8DE9-F760-43DD-8E0A-B03B6146A924}"/>
              </a:ext>
            </a:extLst>
          </p:cNvPr>
          <p:cNvSpPr>
            <a:spLocks noGrp="1"/>
          </p:cNvSpPr>
          <p:nvPr>
            <p:ph type="title"/>
          </p:nvPr>
        </p:nvSpPr>
        <p:spPr/>
        <p:txBody>
          <a:bodyPr/>
          <a:lstStyle/>
          <a:p>
            <a:r>
              <a:rPr lang="en-US" dirty="0"/>
              <a:t>Ease the Transition</a:t>
            </a:r>
          </a:p>
        </p:txBody>
      </p:sp>
      <p:sp>
        <p:nvSpPr>
          <p:cNvPr id="5" name="Content Placeholder 4">
            <a:extLst>
              <a:ext uri="{FF2B5EF4-FFF2-40B4-BE49-F238E27FC236}">
                <a16:creationId xmlns:a16="http://schemas.microsoft.com/office/drawing/2014/main" xmlns="" id="{63997E87-7A69-4D98-AFC2-689DB1533095}"/>
              </a:ext>
            </a:extLst>
          </p:cNvPr>
          <p:cNvSpPr>
            <a:spLocks noGrp="1"/>
          </p:cNvSpPr>
          <p:nvPr>
            <p:ph idx="1"/>
          </p:nvPr>
        </p:nvSpPr>
        <p:spPr/>
        <p:txBody>
          <a:bodyPr>
            <a:normAutofit/>
          </a:bodyPr>
          <a:lstStyle/>
          <a:p>
            <a:r>
              <a:rPr lang="en-US" sz="3200" dirty="0"/>
              <a:t>Develop a handout/timeline</a:t>
            </a:r>
          </a:p>
          <a:p>
            <a:pPr lvl="1"/>
            <a:r>
              <a:rPr lang="en-US" sz="3000" dirty="0"/>
              <a:t>Include treatments, medications, set backs</a:t>
            </a:r>
          </a:p>
          <a:p>
            <a:r>
              <a:rPr lang="en-US" sz="3200" dirty="0"/>
              <a:t>Anticipate background questions</a:t>
            </a:r>
          </a:p>
          <a:p>
            <a:r>
              <a:rPr lang="en-US" sz="3200" dirty="0"/>
              <a:t>Suggest authorizing communication and have contact information ready</a:t>
            </a:r>
          </a:p>
        </p:txBody>
      </p:sp>
    </p:spTree>
    <p:extLst>
      <p:ext uri="{BB962C8B-B14F-4D97-AF65-F5344CB8AC3E}">
        <p14:creationId xmlns:p14="http://schemas.microsoft.com/office/powerpoint/2010/main" val="2800669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4C796C-10DC-4423-A61E-C4972BDC907C}"/>
              </a:ext>
            </a:extLst>
          </p:cNvPr>
          <p:cNvSpPr>
            <a:spLocks noGrp="1"/>
          </p:cNvSpPr>
          <p:nvPr>
            <p:ph type="title"/>
          </p:nvPr>
        </p:nvSpPr>
        <p:spPr/>
        <p:txBody>
          <a:bodyPr/>
          <a:lstStyle/>
          <a:p>
            <a:r>
              <a:rPr lang="en-US" dirty="0"/>
              <a:t>Self-Awareness and Self-Advocacy</a:t>
            </a:r>
          </a:p>
        </p:txBody>
      </p:sp>
      <p:sp>
        <p:nvSpPr>
          <p:cNvPr id="3" name="Text Placeholder 2">
            <a:extLst>
              <a:ext uri="{FF2B5EF4-FFF2-40B4-BE49-F238E27FC236}">
                <a16:creationId xmlns:a16="http://schemas.microsoft.com/office/drawing/2014/main" xmlns="" id="{434C818F-1A79-465E-A6BD-F3112BA7888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34227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EB5E1B4-280A-4944-9CF0-3ED318D86909}"/>
              </a:ext>
            </a:extLst>
          </p:cNvPr>
          <p:cNvSpPr>
            <a:spLocks noGrp="1"/>
          </p:cNvSpPr>
          <p:nvPr>
            <p:ph type="title"/>
          </p:nvPr>
        </p:nvSpPr>
        <p:spPr/>
        <p:txBody>
          <a:bodyPr/>
          <a:lstStyle/>
          <a:p>
            <a:r>
              <a:rPr lang="en-US" dirty="0"/>
              <a:t>Goals</a:t>
            </a:r>
          </a:p>
        </p:txBody>
      </p:sp>
      <p:sp>
        <p:nvSpPr>
          <p:cNvPr id="5" name="Content Placeholder 4">
            <a:extLst>
              <a:ext uri="{FF2B5EF4-FFF2-40B4-BE49-F238E27FC236}">
                <a16:creationId xmlns:a16="http://schemas.microsoft.com/office/drawing/2014/main" xmlns="" id="{45464D8A-70C4-4D3D-86FA-F51FB2EE8D96}"/>
              </a:ext>
            </a:extLst>
          </p:cNvPr>
          <p:cNvSpPr>
            <a:spLocks noGrp="1"/>
          </p:cNvSpPr>
          <p:nvPr>
            <p:ph idx="1"/>
          </p:nvPr>
        </p:nvSpPr>
        <p:spPr>
          <a:xfrm>
            <a:off x="914400" y="1965960"/>
            <a:ext cx="10101471" cy="4130040"/>
          </a:xfrm>
        </p:spPr>
        <p:txBody>
          <a:bodyPr>
            <a:normAutofit fontScale="92500" lnSpcReduction="10000"/>
          </a:bodyPr>
          <a:lstStyle/>
          <a:p>
            <a:r>
              <a:rPr lang="en-US" sz="3200" dirty="0"/>
              <a:t>Individuals recognize and understand how and why</a:t>
            </a:r>
          </a:p>
          <a:p>
            <a:r>
              <a:rPr lang="en-US" sz="3200" dirty="0"/>
              <a:t>Individuals recognize and understand what helps</a:t>
            </a:r>
          </a:p>
          <a:p>
            <a:r>
              <a:rPr lang="en-US" sz="3200" dirty="0"/>
              <a:t>Individuals can communicate to others their needs and desires</a:t>
            </a:r>
          </a:p>
          <a:p>
            <a:r>
              <a:rPr lang="en-US" sz="3200" dirty="0"/>
              <a:t>Individuals can structure their own environments to meet their needs and desires</a:t>
            </a:r>
          </a:p>
          <a:p>
            <a:r>
              <a:rPr lang="en-US" sz="3200" dirty="0"/>
              <a:t>Individuals ask for help when needed</a:t>
            </a:r>
          </a:p>
          <a:p>
            <a:r>
              <a:rPr lang="en-US" sz="3200" dirty="0"/>
              <a:t>Individuals use problem solving skills</a:t>
            </a:r>
          </a:p>
        </p:txBody>
      </p:sp>
    </p:spTree>
    <p:extLst>
      <p:ext uri="{BB962C8B-B14F-4D97-AF65-F5344CB8AC3E}">
        <p14:creationId xmlns:p14="http://schemas.microsoft.com/office/powerpoint/2010/main" val="896844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543A54-5950-407C-BAFB-9E673FBC50C2}"/>
              </a:ext>
            </a:extLst>
          </p:cNvPr>
          <p:cNvSpPr>
            <a:spLocks noGrp="1"/>
          </p:cNvSpPr>
          <p:nvPr>
            <p:ph type="title"/>
          </p:nvPr>
        </p:nvSpPr>
        <p:spPr/>
        <p:txBody>
          <a:bodyPr/>
          <a:lstStyle/>
          <a:p>
            <a:r>
              <a:rPr lang="en-US" dirty="0"/>
              <a:t>How Do We Get There?</a:t>
            </a:r>
          </a:p>
        </p:txBody>
      </p:sp>
      <p:sp>
        <p:nvSpPr>
          <p:cNvPr id="3" name="Content Placeholder 2">
            <a:extLst>
              <a:ext uri="{FF2B5EF4-FFF2-40B4-BE49-F238E27FC236}">
                <a16:creationId xmlns:a16="http://schemas.microsoft.com/office/drawing/2014/main" xmlns="" id="{CD048ABC-559E-4584-B6E3-74CFE4E0C899}"/>
              </a:ext>
            </a:extLst>
          </p:cNvPr>
          <p:cNvSpPr>
            <a:spLocks noGrp="1"/>
          </p:cNvSpPr>
          <p:nvPr>
            <p:ph idx="1"/>
          </p:nvPr>
        </p:nvSpPr>
        <p:spPr/>
        <p:txBody>
          <a:bodyPr>
            <a:normAutofit fontScale="92500" lnSpcReduction="20000"/>
          </a:bodyPr>
          <a:lstStyle/>
          <a:p>
            <a:r>
              <a:rPr lang="en-US" sz="3200" dirty="0"/>
              <a:t>Involve individuals in goal planning as early as possible </a:t>
            </a:r>
          </a:p>
          <a:p>
            <a:r>
              <a:rPr lang="en-US" sz="3200" dirty="0"/>
              <a:t>Reinforce when individuals advocate for themselves</a:t>
            </a:r>
          </a:p>
          <a:p>
            <a:r>
              <a:rPr lang="en-US" sz="3200" dirty="0"/>
              <a:t>Take time to reflect on what is working, make note of it</a:t>
            </a:r>
          </a:p>
          <a:p>
            <a:r>
              <a:rPr lang="en-US" sz="3200" dirty="0"/>
              <a:t>Self-Monitoring</a:t>
            </a:r>
          </a:p>
          <a:p>
            <a:r>
              <a:rPr lang="en-US" sz="3200" dirty="0"/>
              <a:t>Teach a process (and focus less on outcome)</a:t>
            </a:r>
          </a:p>
          <a:p>
            <a:r>
              <a:rPr lang="en-US" sz="3200" dirty="0"/>
              <a:t>Scaffold and fade</a:t>
            </a:r>
          </a:p>
          <a:p>
            <a:r>
              <a:rPr lang="en-US" sz="3200" dirty="0"/>
              <a:t>Recognize “natural” supports</a:t>
            </a:r>
          </a:p>
          <a:p>
            <a:r>
              <a:rPr lang="en-US" sz="3200" dirty="0"/>
              <a:t>Technology</a:t>
            </a:r>
          </a:p>
        </p:txBody>
      </p:sp>
    </p:spTree>
    <p:extLst>
      <p:ext uri="{BB962C8B-B14F-4D97-AF65-F5344CB8AC3E}">
        <p14:creationId xmlns:p14="http://schemas.microsoft.com/office/powerpoint/2010/main" val="1416824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0707C7-EACF-4502-B92C-117058435029}"/>
              </a:ext>
            </a:extLst>
          </p:cNvPr>
          <p:cNvSpPr>
            <a:spLocks noGrp="1"/>
          </p:cNvSpPr>
          <p:nvPr>
            <p:ph type="title"/>
          </p:nvPr>
        </p:nvSpPr>
        <p:spPr/>
        <p:txBody>
          <a:bodyPr/>
          <a:lstStyle/>
          <a:p>
            <a:r>
              <a:rPr lang="en-US" dirty="0"/>
              <a:t>Advocacy (In All Forms)</a:t>
            </a:r>
          </a:p>
        </p:txBody>
      </p:sp>
      <p:sp>
        <p:nvSpPr>
          <p:cNvPr id="3" name="Content Placeholder 2">
            <a:extLst>
              <a:ext uri="{FF2B5EF4-FFF2-40B4-BE49-F238E27FC236}">
                <a16:creationId xmlns:a16="http://schemas.microsoft.com/office/drawing/2014/main" xmlns="" id="{EA877630-52F1-4179-B940-92A8E07CC38C}"/>
              </a:ext>
            </a:extLst>
          </p:cNvPr>
          <p:cNvSpPr>
            <a:spLocks noGrp="1"/>
          </p:cNvSpPr>
          <p:nvPr>
            <p:ph idx="1"/>
          </p:nvPr>
        </p:nvSpPr>
        <p:spPr>
          <a:xfrm>
            <a:off x="1069522" y="2057399"/>
            <a:ext cx="9946350" cy="4253593"/>
          </a:xfrm>
        </p:spPr>
        <p:txBody>
          <a:bodyPr>
            <a:normAutofit/>
          </a:bodyPr>
          <a:lstStyle/>
          <a:p>
            <a:r>
              <a:rPr lang="en-US" sz="3200" dirty="0"/>
              <a:t>“Non-compliance”</a:t>
            </a:r>
          </a:p>
          <a:p>
            <a:r>
              <a:rPr lang="en-US" sz="3200" dirty="0"/>
              <a:t>Resistance</a:t>
            </a:r>
          </a:p>
          <a:p>
            <a:r>
              <a:rPr lang="en-US" sz="3200" dirty="0"/>
              <a:t>Aggression/self-injury</a:t>
            </a:r>
          </a:p>
          <a:p>
            <a:r>
              <a:rPr lang="en-US" sz="3200" dirty="0"/>
              <a:t>Disruptive Behavior</a:t>
            </a:r>
          </a:p>
          <a:p>
            <a:r>
              <a:rPr lang="en-US" sz="3200" dirty="0"/>
              <a:t>Escape/Avoidance</a:t>
            </a:r>
          </a:p>
          <a:p>
            <a:r>
              <a:rPr lang="en-US" sz="3200" dirty="0"/>
              <a:t>Repetitive questioning</a:t>
            </a:r>
          </a:p>
          <a:p>
            <a:r>
              <a:rPr lang="en-US" sz="3200" dirty="0"/>
              <a:t>Changing topics</a:t>
            </a:r>
          </a:p>
          <a:p>
            <a:endParaRPr lang="en-US" dirty="0"/>
          </a:p>
        </p:txBody>
      </p:sp>
    </p:spTree>
    <p:extLst>
      <p:ext uri="{BB962C8B-B14F-4D97-AF65-F5344CB8AC3E}">
        <p14:creationId xmlns:p14="http://schemas.microsoft.com/office/powerpoint/2010/main" val="1433039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AF355D-27FF-49E8-BAE0-24B1846A3A3F}"/>
              </a:ext>
            </a:extLst>
          </p:cNvPr>
          <p:cNvSpPr>
            <a:spLocks noGrp="1"/>
          </p:cNvSpPr>
          <p:nvPr>
            <p:ph type="title"/>
          </p:nvPr>
        </p:nvSpPr>
        <p:spPr/>
        <p:txBody>
          <a:bodyPr/>
          <a:lstStyle/>
          <a:p>
            <a:r>
              <a:rPr lang="en-US" dirty="0"/>
              <a:t>Areas of Advocacy</a:t>
            </a:r>
          </a:p>
        </p:txBody>
      </p:sp>
      <p:sp>
        <p:nvSpPr>
          <p:cNvPr id="3" name="Content Placeholder 2">
            <a:extLst>
              <a:ext uri="{FF2B5EF4-FFF2-40B4-BE49-F238E27FC236}">
                <a16:creationId xmlns:a16="http://schemas.microsoft.com/office/drawing/2014/main" xmlns="" id="{98D075D0-6FA6-4C4B-9335-95FF6A022122}"/>
              </a:ext>
            </a:extLst>
          </p:cNvPr>
          <p:cNvSpPr>
            <a:spLocks noGrp="1"/>
          </p:cNvSpPr>
          <p:nvPr>
            <p:ph idx="1"/>
          </p:nvPr>
        </p:nvSpPr>
        <p:spPr/>
        <p:txBody>
          <a:bodyPr>
            <a:normAutofit/>
          </a:bodyPr>
          <a:lstStyle/>
          <a:p>
            <a:r>
              <a:rPr lang="en-US" sz="3200" dirty="0"/>
              <a:t>Personal safety</a:t>
            </a:r>
          </a:p>
          <a:p>
            <a:r>
              <a:rPr lang="en-US" sz="3200" dirty="0"/>
              <a:t>Leisure and recreation</a:t>
            </a:r>
          </a:p>
          <a:p>
            <a:r>
              <a:rPr lang="en-US" sz="3200" dirty="0"/>
              <a:t>Service, supports, and interventions</a:t>
            </a:r>
          </a:p>
          <a:p>
            <a:r>
              <a:rPr lang="en-US" sz="3200" dirty="0"/>
              <a:t>Social relationships</a:t>
            </a:r>
          </a:p>
          <a:p>
            <a:r>
              <a:rPr lang="en-US" sz="3200" dirty="0"/>
              <a:t>Romantic relationships</a:t>
            </a:r>
          </a:p>
          <a:p>
            <a:r>
              <a:rPr lang="en-US" sz="3200" dirty="0"/>
              <a:t>Legal and civil rights</a:t>
            </a:r>
          </a:p>
        </p:txBody>
      </p:sp>
    </p:spTree>
    <p:extLst>
      <p:ext uri="{BB962C8B-B14F-4D97-AF65-F5344CB8AC3E}">
        <p14:creationId xmlns:p14="http://schemas.microsoft.com/office/powerpoint/2010/main" val="2714270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89201A8-C30C-4EEF-A38A-635AF7C51353}"/>
              </a:ext>
            </a:extLst>
          </p:cNvPr>
          <p:cNvSpPr>
            <a:spLocks noGrp="1"/>
          </p:cNvSpPr>
          <p:nvPr>
            <p:ph type="title"/>
          </p:nvPr>
        </p:nvSpPr>
        <p:spPr/>
        <p:txBody>
          <a:bodyPr/>
          <a:lstStyle/>
          <a:p>
            <a:r>
              <a:rPr lang="en-US" dirty="0"/>
              <a:t>Essential Skills</a:t>
            </a:r>
          </a:p>
        </p:txBody>
      </p:sp>
      <p:sp>
        <p:nvSpPr>
          <p:cNvPr id="5" name="Text Placeholder 4">
            <a:extLst>
              <a:ext uri="{FF2B5EF4-FFF2-40B4-BE49-F238E27FC236}">
                <a16:creationId xmlns:a16="http://schemas.microsoft.com/office/drawing/2014/main" xmlns="" id="{D2F414F0-2651-4B54-A1D0-90C75A392DB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45503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B161D3D-4334-420E-AF7F-1DBD06C24893}"/>
              </a:ext>
            </a:extLst>
          </p:cNvPr>
          <p:cNvSpPr>
            <a:spLocks noGrp="1"/>
          </p:cNvSpPr>
          <p:nvPr>
            <p:ph type="title"/>
          </p:nvPr>
        </p:nvSpPr>
        <p:spPr/>
        <p:txBody>
          <a:bodyPr/>
          <a:lstStyle/>
          <a:p>
            <a:r>
              <a:rPr lang="en-US" dirty="0"/>
              <a:t>Transition to adulthood</a:t>
            </a:r>
          </a:p>
        </p:txBody>
      </p:sp>
      <p:sp>
        <p:nvSpPr>
          <p:cNvPr id="5" name="Text Placeholder 4">
            <a:extLst>
              <a:ext uri="{FF2B5EF4-FFF2-40B4-BE49-F238E27FC236}">
                <a16:creationId xmlns:a16="http://schemas.microsoft.com/office/drawing/2014/main" xmlns="" id="{E1D5EB90-EFF7-485B-A619-C255410388FC}"/>
              </a:ext>
            </a:extLst>
          </p:cNvPr>
          <p:cNvSpPr>
            <a:spLocks noGrp="1"/>
          </p:cNvSpPr>
          <p:nvPr>
            <p:ph type="body" idx="1"/>
          </p:nvPr>
        </p:nvSpPr>
        <p:spPr/>
        <p:txBody>
          <a:bodyPr>
            <a:normAutofit/>
          </a:bodyPr>
          <a:lstStyle/>
          <a:p>
            <a:r>
              <a:rPr lang="en-US" sz="6000" dirty="0"/>
              <a:t>Obstacles to Overcome</a:t>
            </a:r>
          </a:p>
        </p:txBody>
      </p:sp>
    </p:spTree>
    <p:extLst>
      <p:ext uri="{BB962C8B-B14F-4D97-AF65-F5344CB8AC3E}">
        <p14:creationId xmlns:p14="http://schemas.microsoft.com/office/powerpoint/2010/main" val="625672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85C439-EBA2-46C1-A368-E566D64B94BA}"/>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xmlns="" id="{3B21A062-2855-4EB9-8117-BA927F7A7B9C}"/>
              </a:ext>
            </a:extLst>
          </p:cNvPr>
          <p:cNvSpPr>
            <a:spLocks noGrp="1"/>
          </p:cNvSpPr>
          <p:nvPr>
            <p:ph idx="1"/>
          </p:nvPr>
        </p:nvSpPr>
        <p:spPr/>
        <p:txBody>
          <a:bodyPr>
            <a:normAutofit lnSpcReduction="10000"/>
          </a:bodyPr>
          <a:lstStyle/>
          <a:p>
            <a:r>
              <a:rPr lang="en-US" sz="3200" dirty="0"/>
              <a:t>Help individuals see who the work is for (ahem: not us)</a:t>
            </a:r>
          </a:p>
          <a:p>
            <a:pPr lvl="1"/>
            <a:r>
              <a:rPr lang="en-US" sz="3200" dirty="0"/>
              <a:t>Treatment planning</a:t>
            </a:r>
          </a:p>
          <a:p>
            <a:pPr lvl="1"/>
            <a:r>
              <a:rPr lang="en-US" sz="3200" dirty="0"/>
              <a:t>Social Behavior Maps</a:t>
            </a:r>
          </a:p>
          <a:p>
            <a:r>
              <a:rPr lang="en-US" sz="3200" dirty="0"/>
              <a:t>Teach motivation directly – what it is, why it’s hard to find, </a:t>
            </a:r>
            <a:r>
              <a:rPr lang="en-US" sz="3200" i="1" dirty="0"/>
              <a:t>everyone struggles</a:t>
            </a:r>
            <a:r>
              <a:rPr lang="en-US" sz="3200" dirty="0"/>
              <a:t> at times</a:t>
            </a:r>
          </a:p>
          <a:p>
            <a:r>
              <a:rPr lang="en-US" sz="3200" dirty="0"/>
              <a:t>What’s getting in the way?</a:t>
            </a:r>
          </a:p>
          <a:p>
            <a:pPr lvl="1"/>
            <a:r>
              <a:rPr lang="en-US" sz="3000" dirty="0"/>
              <a:t>Feeling overwhelmed</a:t>
            </a:r>
          </a:p>
          <a:p>
            <a:pPr lvl="1"/>
            <a:r>
              <a:rPr lang="en-US" sz="3000" dirty="0"/>
              <a:t>Wanting control?</a:t>
            </a:r>
            <a:endParaRPr lang="en-US" dirty="0"/>
          </a:p>
        </p:txBody>
      </p:sp>
    </p:spTree>
    <p:extLst>
      <p:ext uri="{BB962C8B-B14F-4D97-AF65-F5344CB8AC3E}">
        <p14:creationId xmlns:p14="http://schemas.microsoft.com/office/powerpoint/2010/main" val="2969324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CC6A80-E8F9-4694-B840-86104CE07A6C}"/>
              </a:ext>
            </a:extLst>
          </p:cNvPr>
          <p:cNvSpPr>
            <a:spLocks noGrp="1"/>
          </p:cNvSpPr>
          <p:nvPr>
            <p:ph type="title"/>
          </p:nvPr>
        </p:nvSpPr>
        <p:spPr/>
        <p:txBody>
          <a:bodyPr/>
          <a:lstStyle/>
          <a:p>
            <a:r>
              <a:rPr lang="en-US" dirty="0"/>
              <a:t>Basic Concept Taught in SBM</a:t>
            </a:r>
          </a:p>
        </p:txBody>
      </p:sp>
      <p:graphicFrame>
        <p:nvGraphicFramePr>
          <p:cNvPr id="4" name="Content Placeholder 3">
            <a:extLst>
              <a:ext uri="{FF2B5EF4-FFF2-40B4-BE49-F238E27FC236}">
                <a16:creationId xmlns:a16="http://schemas.microsoft.com/office/drawing/2014/main" xmlns="" id="{639B8B36-57D6-4664-942A-10C36D7F268F}"/>
              </a:ext>
            </a:extLst>
          </p:cNvPr>
          <p:cNvGraphicFramePr>
            <a:graphicFrameLocks noGrp="1"/>
          </p:cNvGraphicFramePr>
          <p:nvPr>
            <p:ph idx="1"/>
            <p:extLst>
              <p:ext uri="{D42A27DB-BD31-4B8C-83A1-F6EECF244321}">
                <p14:modId xmlns:p14="http://schemas.microsoft.com/office/powerpoint/2010/main" val="2466780398"/>
              </p:ext>
            </p:extLst>
          </p:nvPr>
        </p:nvGraphicFramePr>
        <p:xfrm>
          <a:off x="522515" y="1641021"/>
          <a:ext cx="10403342" cy="4405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2863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FD3B7B-C18C-4ED0-A4AF-F41747392459}"/>
              </a:ext>
            </a:extLst>
          </p:cNvPr>
          <p:cNvSpPr>
            <a:spLocks noGrp="1"/>
          </p:cNvSpPr>
          <p:nvPr>
            <p:ph type="title"/>
          </p:nvPr>
        </p:nvSpPr>
        <p:spPr/>
        <p:txBody>
          <a:bodyPr/>
          <a:lstStyle/>
          <a:p>
            <a:r>
              <a:rPr lang="en-US" dirty="0"/>
              <a:t>Time Management</a:t>
            </a:r>
          </a:p>
        </p:txBody>
      </p:sp>
      <p:sp>
        <p:nvSpPr>
          <p:cNvPr id="3" name="Content Placeholder 2">
            <a:extLst>
              <a:ext uri="{FF2B5EF4-FFF2-40B4-BE49-F238E27FC236}">
                <a16:creationId xmlns:a16="http://schemas.microsoft.com/office/drawing/2014/main" xmlns="" id="{AA0E350C-DA14-4AD4-A0D7-9F98871BC0CA}"/>
              </a:ext>
            </a:extLst>
          </p:cNvPr>
          <p:cNvSpPr>
            <a:spLocks noGrp="1"/>
          </p:cNvSpPr>
          <p:nvPr>
            <p:ph idx="1"/>
          </p:nvPr>
        </p:nvSpPr>
        <p:spPr/>
        <p:txBody>
          <a:bodyPr/>
          <a:lstStyle/>
          <a:p>
            <a:r>
              <a:rPr lang="en-US" sz="4000" dirty="0"/>
              <a:t>Predicting time</a:t>
            </a:r>
          </a:p>
          <a:p>
            <a:r>
              <a:rPr lang="en-US" sz="4000" dirty="0"/>
              <a:t>Passage of time</a:t>
            </a:r>
          </a:p>
          <a:p>
            <a:r>
              <a:rPr lang="en-US" sz="4000" dirty="0"/>
              <a:t>Sense of urgency – time limits and deadlines</a:t>
            </a:r>
          </a:p>
          <a:p>
            <a:r>
              <a:rPr lang="en-US" sz="4000" dirty="0"/>
              <a:t>Contingency planning</a:t>
            </a:r>
          </a:p>
          <a:p>
            <a:endParaRPr lang="en-US" dirty="0"/>
          </a:p>
        </p:txBody>
      </p:sp>
    </p:spTree>
    <p:extLst>
      <p:ext uri="{BB962C8B-B14F-4D97-AF65-F5344CB8AC3E}">
        <p14:creationId xmlns:p14="http://schemas.microsoft.com/office/powerpoint/2010/main" val="3753354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D1CB9C9-3FFE-4AB9-9034-42BD3742CDA4}"/>
              </a:ext>
            </a:extLst>
          </p:cNvPr>
          <p:cNvSpPr>
            <a:spLocks noGrp="1"/>
          </p:cNvSpPr>
          <p:nvPr>
            <p:ph type="title"/>
          </p:nvPr>
        </p:nvSpPr>
        <p:spPr/>
        <p:txBody>
          <a:bodyPr/>
          <a:lstStyle/>
          <a:p>
            <a:r>
              <a:rPr lang="en-US" dirty="0"/>
              <a:t>Technology</a:t>
            </a:r>
          </a:p>
        </p:txBody>
      </p:sp>
      <p:sp>
        <p:nvSpPr>
          <p:cNvPr id="5" name="Text Placeholder 4">
            <a:extLst>
              <a:ext uri="{FF2B5EF4-FFF2-40B4-BE49-F238E27FC236}">
                <a16:creationId xmlns:a16="http://schemas.microsoft.com/office/drawing/2014/main" xmlns="" id="{89D91521-A7C5-42B1-B682-C4FC8FF3A95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73842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09FDA86-1582-4187-90DA-72C920E99293}"/>
              </a:ext>
            </a:extLst>
          </p:cNvPr>
          <p:cNvSpPr>
            <a:spLocks noGrp="1"/>
          </p:cNvSpPr>
          <p:nvPr>
            <p:ph type="title"/>
          </p:nvPr>
        </p:nvSpPr>
        <p:spPr/>
        <p:txBody>
          <a:bodyPr/>
          <a:lstStyle/>
          <a:p>
            <a:r>
              <a:rPr lang="en-US" dirty="0"/>
              <a:t>“Bug in the Ear”</a:t>
            </a:r>
          </a:p>
        </p:txBody>
      </p:sp>
      <p:sp>
        <p:nvSpPr>
          <p:cNvPr id="5" name="Content Placeholder 4">
            <a:extLst>
              <a:ext uri="{FF2B5EF4-FFF2-40B4-BE49-F238E27FC236}">
                <a16:creationId xmlns:a16="http://schemas.microsoft.com/office/drawing/2014/main" xmlns="" id="{11281D54-6CF5-48E3-A874-7C71A8892E7F}"/>
              </a:ext>
            </a:extLst>
          </p:cNvPr>
          <p:cNvSpPr>
            <a:spLocks noGrp="1"/>
          </p:cNvSpPr>
          <p:nvPr>
            <p:ph idx="1"/>
          </p:nvPr>
        </p:nvSpPr>
        <p:spPr/>
        <p:txBody>
          <a:bodyPr/>
          <a:lstStyle/>
          <a:p>
            <a:r>
              <a:rPr lang="en-US" sz="3200" dirty="0"/>
              <a:t>Teach and practice a skill</a:t>
            </a:r>
          </a:p>
          <a:p>
            <a:r>
              <a:rPr lang="en-US" sz="3200" dirty="0"/>
              <a:t>Use Bluetooth and fade proximity to therapist/instructor</a:t>
            </a:r>
          </a:p>
          <a:p>
            <a:r>
              <a:rPr lang="en-US" sz="3200" dirty="0"/>
              <a:t>Allows for practice with layers of complexity</a:t>
            </a:r>
          </a:p>
          <a:p>
            <a:endParaRPr lang="en-US" sz="3200" dirty="0"/>
          </a:p>
          <a:p>
            <a:endParaRPr lang="en-US" dirty="0"/>
          </a:p>
        </p:txBody>
      </p:sp>
    </p:spTree>
    <p:extLst>
      <p:ext uri="{BB962C8B-B14F-4D97-AF65-F5344CB8AC3E}">
        <p14:creationId xmlns:p14="http://schemas.microsoft.com/office/powerpoint/2010/main" val="1315656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7D4563-ABCB-4841-9110-36F57DF2EE58}"/>
              </a:ext>
            </a:extLst>
          </p:cNvPr>
          <p:cNvSpPr>
            <a:spLocks noGrp="1"/>
          </p:cNvSpPr>
          <p:nvPr>
            <p:ph type="title"/>
          </p:nvPr>
        </p:nvSpPr>
        <p:spPr/>
        <p:txBody>
          <a:bodyPr/>
          <a:lstStyle/>
          <a:p>
            <a:r>
              <a:rPr lang="en-US" dirty="0"/>
              <a:t>In their Pocket</a:t>
            </a:r>
          </a:p>
        </p:txBody>
      </p:sp>
      <p:sp>
        <p:nvSpPr>
          <p:cNvPr id="3" name="Content Placeholder 2">
            <a:extLst>
              <a:ext uri="{FF2B5EF4-FFF2-40B4-BE49-F238E27FC236}">
                <a16:creationId xmlns:a16="http://schemas.microsoft.com/office/drawing/2014/main" xmlns="" id="{AA76CB86-201F-451E-8DAF-F811CE90093C}"/>
              </a:ext>
            </a:extLst>
          </p:cNvPr>
          <p:cNvSpPr>
            <a:spLocks noGrp="1"/>
          </p:cNvSpPr>
          <p:nvPr>
            <p:ph idx="1"/>
          </p:nvPr>
        </p:nvSpPr>
        <p:spPr/>
        <p:txBody>
          <a:bodyPr/>
          <a:lstStyle/>
          <a:p>
            <a:r>
              <a:rPr lang="en-US" sz="3200" dirty="0"/>
              <a:t>Reminders, prompts</a:t>
            </a:r>
          </a:p>
          <a:p>
            <a:r>
              <a:rPr lang="en-US" sz="3200" dirty="0"/>
              <a:t>Apps</a:t>
            </a:r>
          </a:p>
          <a:p>
            <a:r>
              <a:rPr lang="en-US" sz="3200" dirty="0"/>
              <a:t>Schedules</a:t>
            </a:r>
          </a:p>
          <a:p>
            <a:r>
              <a:rPr lang="en-US" sz="3200" dirty="0"/>
              <a:t>Notes</a:t>
            </a:r>
          </a:p>
          <a:p>
            <a:r>
              <a:rPr lang="en-US" sz="3200" dirty="0"/>
              <a:t>Relaxation/regulation</a:t>
            </a:r>
          </a:p>
          <a:p>
            <a:r>
              <a:rPr lang="en-US" sz="3200" dirty="0"/>
              <a:t>SOS texts</a:t>
            </a:r>
          </a:p>
          <a:p>
            <a:pPr marL="45720" indent="0">
              <a:buNone/>
            </a:pPr>
            <a:endParaRPr lang="en-US" dirty="0"/>
          </a:p>
        </p:txBody>
      </p:sp>
    </p:spTree>
    <p:extLst>
      <p:ext uri="{BB962C8B-B14F-4D97-AF65-F5344CB8AC3E}">
        <p14:creationId xmlns:p14="http://schemas.microsoft.com/office/powerpoint/2010/main" val="3403196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8C250F-9F54-4B3A-A378-10A04FBAAC68}"/>
              </a:ext>
            </a:extLst>
          </p:cNvPr>
          <p:cNvSpPr>
            <a:spLocks noGrp="1"/>
          </p:cNvSpPr>
          <p:nvPr>
            <p:ph type="title"/>
          </p:nvPr>
        </p:nvSpPr>
        <p:spPr/>
        <p:txBody>
          <a:bodyPr/>
          <a:lstStyle/>
          <a:p>
            <a:r>
              <a:rPr lang="en-US" dirty="0"/>
              <a:t>360 Thinking Time Tracker App</a:t>
            </a:r>
          </a:p>
        </p:txBody>
      </p:sp>
      <p:pic>
        <p:nvPicPr>
          <p:cNvPr id="5" name="Content Placeholder 4" descr="Screen Clipping">
            <a:extLst>
              <a:ext uri="{FF2B5EF4-FFF2-40B4-BE49-F238E27FC236}">
                <a16:creationId xmlns:a16="http://schemas.microsoft.com/office/drawing/2014/main" xmlns="" id="{C5902BE6-BC7B-430D-887A-5388EC309C60}"/>
              </a:ext>
            </a:extLst>
          </p:cNvPr>
          <p:cNvPicPr>
            <a:picLocks noGrp="1" noChangeAspect="1"/>
          </p:cNvPicPr>
          <p:nvPr>
            <p:ph idx="1"/>
          </p:nvPr>
        </p:nvPicPr>
        <p:blipFill>
          <a:blip r:embed="rId2"/>
          <a:stretch>
            <a:fillRect/>
          </a:stretch>
        </p:blipFill>
        <p:spPr>
          <a:xfrm>
            <a:off x="3483254" y="2209800"/>
            <a:ext cx="4816599" cy="4038600"/>
          </a:xfrm>
        </p:spPr>
      </p:pic>
    </p:spTree>
    <p:extLst>
      <p:ext uri="{BB962C8B-B14F-4D97-AF65-F5344CB8AC3E}">
        <p14:creationId xmlns:p14="http://schemas.microsoft.com/office/powerpoint/2010/main" val="4131136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4DC87D3-1413-4C96-81E0-6BF101C82A82}"/>
              </a:ext>
            </a:extLst>
          </p:cNvPr>
          <p:cNvSpPr>
            <a:spLocks noGrp="1"/>
          </p:cNvSpPr>
          <p:nvPr>
            <p:ph type="title"/>
          </p:nvPr>
        </p:nvSpPr>
        <p:spPr/>
        <p:txBody>
          <a:bodyPr/>
          <a:lstStyle/>
          <a:p>
            <a:r>
              <a:rPr lang="en-US" dirty="0"/>
              <a:t>On The Road</a:t>
            </a:r>
          </a:p>
        </p:txBody>
      </p:sp>
      <p:sp>
        <p:nvSpPr>
          <p:cNvPr id="5" name="Text Placeholder 4">
            <a:extLst>
              <a:ext uri="{FF2B5EF4-FFF2-40B4-BE49-F238E27FC236}">
                <a16:creationId xmlns:a16="http://schemas.microsoft.com/office/drawing/2014/main" xmlns="" id="{98DEFE5A-4DAF-495C-A598-49C73B8B0A2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49744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8A877FA-1409-43B8-AC2B-3B3ED89EB5D3}"/>
              </a:ext>
            </a:extLst>
          </p:cNvPr>
          <p:cNvSpPr>
            <a:spLocks noGrp="1"/>
          </p:cNvSpPr>
          <p:nvPr>
            <p:ph type="title"/>
          </p:nvPr>
        </p:nvSpPr>
        <p:spPr/>
        <p:txBody>
          <a:bodyPr/>
          <a:lstStyle/>
          <a:p>
            <a:r>
              <a:rPr lang="en-US" dirty="0"/>
              <a:t>Resistance to Driving</a:t>
            </a:r>
          </a:p>
        </p:txBody>
      </p:sp>
      <p:sp>
        <p:nvSpPr>
          <p:cNvPr id="5" name="Content Placeholder 4">
            <a:extLst>
              <a:ext uri="{FF2B5EF4-FFF2-40B4-BE49-F238E27FC236}">
                <a16:creationId xmlns:a16="http://schemas.microsoft.com/office/drawing/2014/main" xmlns="" id="{013DF3B4-9DB0-4083-89F0-A86B37408E6F}"/>
              </a:ext>
            </a:extLst>
          </p:cNvPr>
          <p:cNvSpPr>
            <a:spLocks noGrp="1"/>
          </p:cNvSpPr>
          <p:nvPr>
            <p:ph idx="1"/>
          </p:nvPr>
        </p:nvSpPr>
        <p:spPr/>
        <p:txBody>
          <a:bodyPr/>
          <a:lstStyle/>
          <a:p>
            <a:r>
              <a:rPr lang="en-US" sz="3600" dirty="0"/>
              <a:t>What is scary about it?</a:t>
            </a:r>
          </a:p>
          <a:p>
            <a:r>
              <a:rPr lang="en-US" sz="3600" dirty="0"/>
              <a:t>Unexpected situations</a:t>
            </a:r>
          </a:p>
          <a:p>
            <a:r>
              <a:rPr lang="en-US" sz="3600" dirty="0"/>
              <a:t>Responsibility, Control</a:t>
            </a:r>
          </a:p>
          <a:p>
            <a:r>
              <a:rPr lang="en-US" sz="3600" dirty="0"/>
              <a:t>Increased levels of complexity</a:t>
            </a:r>
          </a:p>
          <a:p>
            <a:r>
              <a:rPr lang="en-US" sz="3600" dirty="0"/>
              <a:t>Dynamic, fast paced situations</a:t>
            </a:r>
          </a:p>
          <a:p>
            <a:endParaRPr lang="en-US" dirty="0"/>
          </a:p>
        </p:txBody>
      </p:sp>
    </p:spTree>
    <p:extLst>
      <p:ext uri="{BB962C8B-B14F-4D97-AF65-F5344CB8AC3E}">
        <p14:creationId xmlns:p14="http://schemas.microsoft.com/office/powerpoint/2010/main" val="2100240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8B867A7-5BB3-45AC-9BDF-9FF0C52AF374}"/>
              </a:ext>
            </a:extLst>
          </p:cNvPr>
          <p:cNvSpPr>
            <a:spLocks noGrp="1"/>
          </p:cNvSpPr>
          <p:nvPr>
            <p:ph type="title"/>
          </p:nvPr>
        </p:nvSpPr>
        <p:spPr/>
        <p:txBody>
          <a:bodyPr/>
          <a:lstStyle/>
          <a:p>
            <a:r>
              <a:rPr lang="en-US" dirty="0"/>
              <a:t>Lots of Practice</a:t>
            </a:r>
          </a:p>
        </p:txBody>
      </p:sp>
      <p:sp>
        <p:nvSpPr>
          <p:cNvPr id="5" name="Content Placeholder 4">
            <a:extLst>
              <a:ext uri="{FF2B5EF4-FFF2-40B4-BE49-F238E27FC236}">
                <a16:creationId xmlns:a16="http://schemas.microsoft.com/office/drawing/2014/main" xmlns="" id="{236974AB-7783-4DED-9181-4A313B102DE7}"/>
              </a:ext>
            </a:extLst>
          </p:cNvPr>
          <p:cNvSpPr>
            <a:spLocks noGrp="1"/>
          </p:cNvSpPr>
          <p:nvPr>
            <p:ph idx="1"/>
          </p:nvPr>
        </p:nvSpPr>
        <p:spPr/>
        <p:txBody>
          <a:bodyPr>
            <a:normAutofit/>
          </a:bodyPr>
          <a:lstStyle/>
          <a:p>
            <a:r>
              <a:rPr lang="en-US" sz="3200" dirty="0"/>
              <a:t>Time</a:t>
            </a:r>
          </a:p>
          <a:p>
            <a:r>
              <a:rPr lang="en-US" sz="3200" dirty="0"/>
              <a:t>Place</a:t>
            </a:r>
          </a:p>
          <a:p>
            <a:r>
              <a:rPr lang="en-US" sz="3200" dirty="0"/>
              <a:t>Person</a:t>
            </a:r>
          </a:p>
          <a:p>
            <a:r>
              <a:rPr lang="en-US" sz="3200" dirty="0"/>
              <a:t>Master then move on</a:t>
            </a:r>
          </a:p>
        </p:txBody>
      </p:sp>
    </p:spTree>
    <p:extLst>
      <p:ext uri="{BB962C8B-B14F-4D97-AF65-F5344CB8AC3E}">
        <p14:creationId xmlns:p14="http://schemas.microsoft.com/office/powerpoint/2010/main" val="2006478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80F3554-20E0-4A1E-9650-2B864C17E19A}"/>
              </a:ext>
            </a:extLst>
          </p:cNvPr>
          <p:cNvSpPr txBox="1"/>
          <p:nvPr/>
        </p:nvSpPr>
        <p:spPr>
          <a:xfrm>
            <a:off x="767443" y="653143"/>
            <a:ext cx="10768693" cy="5509200"/>
          </a:xfrm>
          <a:prstGeom prst="rect">
            <a:avLst/>
          </a:prstGeom>
          <a:noFill/>
        </p:spPr>
        <p:txBody>
          <a:bodyPr wrap="square" rtlCol="0">
            <a:spAutoFit/>
          </a:bodyPr>
          <a:lstStyle/>
          <a:p>
            <a:r>
              <a:rPr lang="en-US" sz="4400" dirty="0"/>
              <a:t>Supports and interventions may actually be one of the biggest obstacles in the way of individuals developing independence.  We should not routinely do for others what they can do for themselves.  And, we should break tasks down and teach individual chunks of a task, allowing individuals to complete at least those small chunks on their own.</a:t>
            </a:r>
          </a:p>
        </p:txBody>
      </p:sp>
    </p:spTree>
    <p:extLst>
      <p:ext uri="{BB962C8B-B14F-4D97-AF65-F5344CB8AC3E}">
        <p14:creationId xmlns:p14="http://schemas.microsoft.com/office/powerpoint/2010/main" val="688034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57430C3-D9F5-4987-A9A2-369A2056E405}"/>
              </a:ext>
            </a:extLst>
          </p:cNvPr>
          <p:cNvSpPr>
            <a:spLocks noGrp="1"/>
          </p:cNvSpPr>
          <p:nvPr>
            <p:ph type="title"/>
          </p:nvPr>
        </p:nvSpPr>
        <p:spPr>
          <a:xfrm>
            <a:off x="1289957" y="563337"/>
            <a:ext cx="3784962" cy="767442"/>
          </a:xfrm>
        </p:spPr>
        <p:txBody>
          <a:bodyPr/>
          <a:lstStyle/>
          <a:p>
            <a:r>
              <a:rPr lang="en-US" dirty="0"/>
              <a:t>Driving Time</a:t>
            </a:r>
          </a:p>
        </p:txBody>
      </p:sp>
      <p:sp>
        <p:nvSpPr>
          <p:cNvPr id="7" name="Picture Placeholder 6">
            <a:extLst>
              <a:ext uri="{FF2B5EF4-FFF2-40B4-BE49-F238E27FC236}">
                <a16:creationId xmlns:a16="http://schemas.microsoft.com/office/drawing/2014/main" xmlns="" id="{D0045E5F-83D8-49E4-8BA7-5BE564853301}"/>
              </a:ext>
            </a:extLst>
          </p:cNvPr>
          <p:cNvSpPr>
            <a:spLocks noGrp="1"/>
          </p:cNvSpPr>
          <p:nvPr>
            <p:ph type="pic" idx="1"/>
          </p:nvPr>
        </p:nvSpPr>
        <p:spPr/>
      </p:sp>
      <p:sp>
        <p:nvSpPr>
          <p:cNvPr id="8" name="Text Placeholder 7">
            <a:extLst>
              <a:ext uri="{FF2B5EF4-FFF2-40B4-BE49-F238E27FC236}">
                <a16:creationId xmlns:a16="http://schemas.microsoft.com/office/drawing/2014/main" xmlns="" id="{8AF0864D-0CF4-4FB7-9924-AEE83D2016E7}"/>
              </a:ext>
            </a:extLst>
          </p:cNvPr>
          <p:cNvSpPr>
            <a:spLocks noGrp="1"/>
          </p:cNvSpPr>
          <p:nvPr>
            <p:ph type="body" sz="half" idx="2"/>
          </p:nvPr>
        </p:nvSpPr>
        <p:spPr>
          <a:xfrm>
            <a:off x="440871" y="1428750"/>
            <a:ext cx="4906736" cy="5078186"/>
          </a:xfrm>
        </p:spPr>
        <p:txBody>
          <a:bodyPr>
            <a:noAutofit/>
          </a:bodyPr>
          <a:lstStyle/>
          <a:p>
            <a:r>
              <a:rPr lang="en-US" sz="2800" dirty="0"/>
              <a:t>Time management pops up here, too!</a:t>
            </a:r>
          </a:p>
          <a:p>
            <a:r>
              <a:rPr lang="en-US" sz="2800" dirty="0"/>
              <a:t>Being late to work can get you fired</a:t>
            </a:r>
          </a:p>
          <a:p>
            <a:r>
              <a:rPr lang="en-US" sz="2800" dirty="0"/>
              <a:t>Being late to appointments, meetings, social events are problems, too</a:t>
            </a:r>
          </a:p>
          <a:p>
            <a:r>
              <a:rPr lang="en-US" sz="2800" dirty="0"/>
              <a:t>- Taken from </a:t>
            </a:r>
            <a:r>
              <a:rPr lang="en-US" sz="2800" dirty="0">
                <a:hlinkClick r:id="rId2"/>
              </a:rPr>
              <a:t>www.efpractice.com</a:t>
            </a:r>
            <a:r>
              <a:rPr lang="en-US" sz="2800" dirty="0"/>
              <a:t> Sarah Ward, MS CCC-SLP</a:t>
            </a:r>
          </a:p>
        </p:txBody>
      </p:sp>
      <p:pic>
        <p:nvPicPr>
          <p:cNvPr id="6" name="Picture 5" descr="Screen Clipping">
            <a:extLst>
              <a:ext uri="{FF2B5EF4-FFF2-40B4-BE49-F238E27FC236}">
                <a16:creationId xmlns:a16="http://schemas.microsoft.com/office/drawing/2014/main" xmlns="" id="{2CBC5853-E4CA-44C9-9033-80B02FEBCAAF}"/>
              </a:ext>
            </a:extLst>
          </p:cNvPr>
          <p:cNvPicPr>
            <a:picLocks noChangeAspect="1"/>
          </p:cNvPicPr>
          <p:nvPr/>
        </p:nvPicPr>
        <p:blipFill>
          <a:blip r:embed="rId3"/>
          <a:stretch>
            <a:fillRect/>
          </a:stretch>
        </p:blipFill>
        <p:spPr>
          <a:xfrm>
            <a:off x="5493036" y="1069846"/>
            <a:ext cx="6336805" cy="4718307"/>
          </a:xfrm>
          <a:prstGeom prst="rect">
            <a:avLst/>
          </a:prstGeom>
        </p:spPr>
      </p:pic>
    </p:spTree>
    <p:extLst>
      <p:ext uri="{BB962C8B-B14F-4D97-AF65-F5344CB8AC3E}">
        <p14:creationId xmlns:p14="http://schemas.microsoft.com/office/powerpoint/2010/main" val="684591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25F7B24-9CD0-4D24-B357-637C5D0D2313}"/>
              </a:ext>
            </a:extLst>
          </p:cNvPr>
          <p:cNvSpPr>
            <a:spLocks noGrp="1"/>
          </p:cNvSpPr>
          <p:nvPr>
            <p:ph type="title"/>
          </p:nvPr>
        </p:nvSpPr>
        <p:spPr/>
        <p:txBody>
          <a:bodyPr/>
          <a:lstStyle/>
          <a:p>
            <a:r>
              <a:rPr lang="en-US" dirty="0"/>
              <a:t>Anticipate</a:t>
            </a:r>
          </a:p>
        </p:txBody>
      </p:sp>
      <p:sp>
        <p:nvSpPr>
          <p:cNvPr id="6" name="Content Placeholder 5">
            <a:extLst>
              <a:ext uri="{FF2B5EF4-FFF2-40B4-BE49-F238E27FC236}">
                <a16:creationId xmlns:a16="http://schemas.microsoft.com/office/drawing/2014/main" xmlns="" id="{8094CDDE-432D-4920-8E62-4A52CFE45268}"/>
              </a:ext>
            </a:extLst>
          </p:cNvPr>
          <p:cNvSpPr>
            <a:spLocks noGrp="1"/>
          </p:cNvSpPr>
          <p:nvPr>
            <p:ph idx="1"/>
          </p:nvPr>
        </p:nvSpPr>
        <p:spPr>
          <a:xfrm>
            <a:off x="1143000" y="2057400"/>
            <a:ext cx="9872871" cy="4038600"/>
          </a:xfrm>
        </p:spPr>
        <p:txBody>
          <a:bodyPr>
            <a:normAutofit/>
          </a:bodyPr>
          <a:lstStyle/>
          <a:p>
            <a:r>
              <a:rPr lang="en-US" sz="3200" dirty="0"/>
              <a:t>Car trouble</a:t>
            </a:r>
          </a:p>
          <a:p>
            <a:r>
              <a:rPr lang="en-US" sz="3200" dirty="0"/>
              <a:t>Trouble with other drivers</a:t>
            </a:r>
          </a:p>
          <a:p>
            <a:r>
              <a:rPr lang="en-US" sz="3200" dirty="0"/>
              <a:t>Roadblocks</a:t>
            </a:r>
          </a:p>
          <a:p>
            <a:r>
              <a:rPr lang="en-US" sz="3200" dirty="0"/>
              <a:t>Weather conditions</a:t>
            </a:r>
          </a:p>
          <a:p>
            <a:r>
              <a:rPr lang="en-US" sz="3200" dirty="0"/>
              <a:t>Getting pulled over</a:t>
            </a:r>
          </a:p>
        </p:txBody>
      </p:sp>
    </p:spTree>
    <p:extLst>
      <p:ext uri="{BB962C8B-B14F-4D97-AF65-F5344CB8AC3E}">
        <p14:creationId xmlns:p14="http://schemas.microsoft.com/office/powerpoint/2010/main" val="1278567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Clipping">
            <a:extLst>
              <a:ext uri="{FF2B5EF4-FFF2-40B4-BE49-F238E27FC236}">
                <a16:creationId xmlns:a16="http://schemas.microsoft.com/office/drawing/2014/main" xmlns="" id="{025AF76D-95F7-440E-B08F-96DB6A8AB28B}"/>
              </a:ext>
            </a:extLst>
          </p:cNvPr>
          <p:cNvPicPr>
            <a:picLocks noChangeAspect="1"/>
          </p:cNvPicPr>
          <p:nvPr/>
        </p:nvPicPr>
        <p:blipFill>
          <a:blip r:embed="rId2"/>
          <a:stretch>
            <a:fillRect/>
          </a:stretch>
        </p:blipFill>
        <p:spPr>
          <a:xfrm>
            <a:off x="5706836" y="269062"/>
            <a:ext cx="5448994" cy="6327681"/>
          </a:xfrm>
          <a:prstGeom prst="rect">
            <a:avLst/>
          </a:prstGeom>
        </p:spPr>
      </p:pic>
      <p:pic>
        <p:nvPicPr>
          <p:cNvPr id="12" name="Picture 11" descr="Screen Clipping">
            <a:extLst>
              <a:ext uri="{FF2B5EF4-FFF2-40B4-BE49-F238E27FC236}">
                <a16:creationId xmlns:a16="http://schemas.microsoft.com/office/drawing/2014/main" xmlns="" id="{910E8D9B-456C-4630-9672-945018FCA5F1}"/>
              </a:ext>
            </a:extLst>
          </p:cNvPr>
          <p:cNvPicPr>
            <a:picLocks noChangeAspect="1"/>
          </p:cNvPicPr>
          <p:nvPr/>
        </p:nvPicPr>
        <p:blipFill>
          <a:blip r:embed="rId3"/>
          <a:stretch>
            <a:fillRect/>
          </a:stretch>
        </p:blipFill>
        <p:spPr>
          <a:xfrm>
            <a:off x="1389739" y="2594817"/>
            <a:ext cx="3305636" cy="933580"/>
          </a:xfrm>
          <a:prstGeom prst="rect">
            <a:avLst/>
          </a:prstGeom>
        </p:spPr>
      </p:pic>
    </p:spTree>
    <p:extLst>
      <p:ext uri="{BB962C8B-B14F-4D97-AF65-F5344CB8AC3E}">
        <p14:creationId xmlns:p14="http://schemas.microsoft.com/office/powerpoint/2010/main" val="2948580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a:extLst>
              <a:ext uri="{FF2B5EF4-FFF2-40B4-BE49-F238E27FC236}">
                <a16:creationId xmlns:a16="http://schemas.microsoft.com/office/drawing/2014/main" xmlns="" id="{3BD60634-7ECF-4C7D-B87B-683E0A46E6F0}"/>
              </a:ext>
            </a:extLst>
          </p:cNvPr>
          <p:cNvPicPr>
            <a:picLocks noChangeAspect="1"/>
          </p:cNvPicPr>
          <p:nvPr/>
        </p:nvPicPr>
        <p:blipFill>
          <a:blip r:embed="rId2"/>
          <a:stretch>
            <a:fillRect/>
          </a:stretch>
        </p:blipFill>
        <p:spPr>
          <a:xfrm>
            <a:off x="3559629" y="351064"/>
            <a:ext cx="5456870" cy="6246095"/>
          </a:xfrm>
          <a:prstGeom prst="rect">
            <a:avLst/>
          </a:prstGeom>
        </p:spPr>
      </p:pic>
    </p:spTree>
    <p:extLst>
      <p:ext uri="{BB962C8B-B14F-4D97-AF65-F5344CB8AC3E}">
        <p14:creationId xmlns:p14="http://schemas.microsoft.com/office/powerpoint/2010/main" val="2122136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F834AAE-3C5E-494F-A998-1E3BD71E5BB2}"/>
              </a:ext>
            </a:extLst>
          </p:cNvPr>
          <p:cNvSpPr>
            <a:spLocks noGrp="1"/>
          </p:cNvSpPr>
          <p:nvPr>
            <p:ph type="title"/>
          </p:nvPr>
        </p:nvSpPr>
        <p:spPr/>
        <p:txBody>
          <a:bodyPr/>
          <a:lstStyle/>
          <a:p>
            <a:r>
              <a:rPr lang="en-US" dirty="0"/>
              <a:t>In The Dorm</a:t>
            </a:r>
          </a:p>
        </p:txBody>
      </p:sp>
      <p:sp>
        <p:nvSpPr>
          <p:cNvPr id="5" name="Text Placeholder 4">
            <a:extLst>
              <a:ext uri="{FF2B5EF4-FFF2-40B4-BE49-F238E27FC236}">
                <a16:creationId xmlns:a16="http://schemas.microsoft.com/office/drawing/2014/main" xmlns="" id="{65A31D1F-7872-4522-974B-12BFEDC3EB7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50497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D719105-2528-460E-B361-1726D0E103CE}"/>
              </a:ext>
            </a:extLst>
          </p:cNvPr>
          <p:cNvSpPr>
            <a:spLocks noGrp="1"/>
          </p:cNvSpPr>
          <p:nvPr>
            <p:ph type="title"/>
          </p:nvPr>
        </p:nvSpPr>
        <p:spPr/>
        <p:txBody>
          <a:bodyPr/>
          <a:lstStyle/>
          <a:p>
            <a:r>
              <a:rPr lang="en-US" dirty="0"/>
              <a:t>Perspective Taking</a:t>
            </a:r>
          </a:p>
        </p:txBody>
      </p:sp>
      <p:sp>
        <p:nvSpPr>
          <p:cNvPr id="5" name="Content Placeholder 4">
            <a:extLst>
              <a:ext uri="{FF2B5EF4-FFF2-40B4-BE49-F238E27FC236}">
                <a16:creationId xmlns:a16="http://schemas.microsoft.com/office/drawing/2014/main" xmlns="" id="{90119791-D9A0-4735-AAC8-790783006082}"/>
              </a:ext>
            </a:extLst>
          </p:cNvPr>
          <p:cNvSpPr>
            <a:spLocks noGrp="1"/>
          </p:cNvSpPr>
          <p:nvPr>
            <p:ph idx="1"/>
          </p:nvPr>
        </p:nvSpPr>
        <p:spPr/>
        <p:txBody>
          <a:bodyPr>
            <a:normAutofit/>
          </a:bodyPr>
          <a:lstStyle/>
          <a:p>
            <a:r>
              <a:rPr lang="en-US" sz="3200" dirty="0"/>
              <a:t>Recognize others’ thoughts and feelings</a:t>
            </a:r>
          </a:p>
          <a:p>
            <a:r>
              <a:rPr lang="en-US" sz="3200" dirty="0"/>
              <a:t>Adapt behavior if necessary</a:t>
            </a:r>
          </a:p>
          <a:p>
            <a:r>
              <a:rPr lang="en-US" sz="3200" dirty="0"/>
              <a:t>Open the door for being direct</a:t>
            </a:r>
          </a:p>
          <a:p>
            <a:r>
              <a:rPr lang="en-US" sz="3200" dirty="0"/>
              <a:t>Recognize your rights and be able to advocate</a:t>
            </a:r>
          </a:p>
          <a:p>
            <a:r>
              <a:rPr lang="en-US" sz="3200" dirty="0"/>
              <a:t>Communicate your requests</a:t>
            </a:r>
          </a:p>
        </p:txBody>
      </p:sp>
    </p:spTree>
    <p:extLst>
      <p:ext uri="{BB962C8B-B14F-4D97-AF65-F5344CB8AC3E}">
        <p14:creationId xmlns:p14="http://schemas.microsoft.com/office/powerpoint/2010/main" val="2767166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7C4702-C961-466E-A305-1D4796E40305}"/>
              </a:ext>
            </a:extLst>
          </p:cNvPr>
          <p:cNvSpPr>
            <a:spLocks noGrp="1"/>
          </p:cNvSpPr>
          <p:nvPr>
            <p:ph type="title"/>
          </p:nvPr>
        </p:nvSpPr>
        <p:spPr/>
        <p:txBody>
          <a:bodyPr/>
          <a:lstStyle/>
          <a:p>
            <a:r>
              <a:rPr lang="en-US" dirty="0"/>
              <a:t>General Guidelines to Follow</a:t>
            </a:r>
          </a:p>
        </p:txBody>
      </p:sp>
      <p:sp>
        <p:nvSpPr>
          <p:cNvPr id="3" name="Content Placeholder 2">
            <a:extLst>
              <a:ext uri="{FF2B5EF4-FFF2-40B4-BE49-F238E27FC236}">
                <a16:creationId xmlns:a16="http://schemas.microsoft.com/office/drawing/2014/main" xmlns="" id="{02663159-2332-4558-9B00-24E8CAE3AB91}"/>
              </a:ext>
            </a:extLst>
          </p:cNvPr>
          <p:cNvSpPr>
            <a:spLocks noGrp="1"/>
          </p:cNvSpPr>
          <p:nvPr>
            <p:ph idx="1"/>
          </p:nvPr>
        </p:nvSpPr>
        <p:spPr>
          <a:xfrm>
            <a:off x="538844" y="1600199"/>
            <a:ext cx="10613570" cy="4718957"/>
          </a:xfrm>
        </p:spPr>
        <p:txBody>
          <a:bodyPr>
            <a:noAutofit/>
          </a:bodyPr>
          <a:lstStyle/>
          <a:p>
            <a:r>
              <a:rPr lang="en-US" sz="3200" dirty="0"/>
              <a:t>Do not use, borrow, or take any of your roommate’s belongings without permission</a:t>
            </a:r>
          </a:p>
          <a:p>
            <a:r>
              <a:rPr lang="en-US" sz="3200" dirty="0"/>
              <a:t>Do not sit or lay on your roommate’s bed </a:t>
            </a:r>
          </a:p>
          <a:p>
            <a:r>
              <a:rPr lang="en-US" sz="3200" dirty="0"/>
              <a:t>Even though it’s your bedroom, you can not masturbate or have sex with your roommate in the room</a:t>
            </a:r>
          </a:p>
          <a:p>
            <a:r>
              <a:rPr lang="en-US" sz="3200" dirty="0"/>
              <a:t>If your roommate is sleeping (day or night), be as quiet as you can when you come in and get your things</a:t>
            </a:r>
          </a:p>
          <a:p>
            <a:r>
              <a:rPr lang="en-US" sz="3200" dirty="0"/>
              <a:t>If something routinely annoys you, consult with someone and make a plan</a:t>
            </a:r>
          </a:p>
        </p:txBody>
      </p:sp>
    </p:spTree>
    <p:extLst>
      <p:ext uri="{BB962C8B-B14F-4D97-AF65-F5344CB8AC3E}">
        <p14:creationId xmlns:p14="http://schemas.microsoft.com/office/powerpoint/2010/main" val="20634232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593F42-B6B7-445F-B0B3-94FF66C47175}"/>
              </a:ext>
            </a:extLst>
          </p:cNvPr>
          <p:cNvSpPr>
            <a:spLocks noGrp="1"/>
          </p:cNvSpPr>
          <p:nvPr>
            <p:ph type="title"/>
          </p:nvPr>
        </p:nvSpPr>
        <p:spPr/>
        <p:txBody>
          <a:bodyPr/>
          <a:lstStyle/>
          <a:p>
            <a:r>
              <a:rPr lang="en-US" dirty="0"/>
              <a:t>Keep Track and Keep It Fair</a:t>
            </a:r>
          </a:p>
        </p:txBody>
      </p:sp>
      <p:graphicFrame>
        <p:nvGraphicFramePr>
          <p:cNvPr id="4" name="Content Placeholder 3">
            <a:extLst>
              <a:ext uri="{FF2B5EF4-FFF2-40B4-BE49-F238E27FC236}">
                <a16:creationId xmlns:a16="http://schemas.microsoft.com/office/drawing/2014/main" xmlns="" id="{695634AD-D1B8-4CEE-A88A-DB9950244C77}"/>
              </a:ext>
            </a:extLst>
          </p:cNvPr>
          <p:cNvGraphicFramePr>
            <a:graphicFrameLocks noGrp="1"/>
          </p:cNvGraphicFramePr>
          <p:nvPr>
            <p:ph idx="1"/>
            <p:extLst>
              <p:ext uri="{D42A27DB-BD31-4B8C-83A1-F6EECF244321}">
                <p14:modId xmlns:p14="http://schemas.microsoft.com/office/powerpoint/2010/main" val="4079042728"/>
              </p:ext>
            </p:extLst>
          </p:nvPr>
        </p:nvGraphicFramePr>
        <p:xfrm>
          <a:off x="1143000" y="2057400"/>
          <a:ext cx="9872663"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51206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DC23F8E-9C79-483E-9BF8-66717F0487F3}"/>
              </a:ext>
            </a:extLst>
          </p:cNvPr>
          <p:cNvSpPr>
            <a:spLocks noGrp="1"/>
          </p:cNvSpPr>
          <p:nvPr>
            <p:ph type="title"/>
          </p:nvPr>
        </p:nvSpPr>
        <p:spPr/>
        <p:txBody>
          <a:bodyPr/>
          <a:lstStyle/>
          <a:p>
            <a:r>
              <a:rPr lang="en-US" dirty="0"/>
              <a:t>Reciprocity</a:t>
            </a:r>
          </a:p>
        </p:txBody>
      </p:sp>
      <p:sp>
        <p:nvSpPr>
          <p:cNvPr id="5" name="Content Placeholder 4">
            <a:extLst>
              <a:ext uri="{FF2B5EF4-FFF2-40B4-BE49-F238E27FC236}">
                <a16:creationId xmlns:a16="http://schemas.microsoft.com/office/drawing/2014/main" xmlns="" id="{3F250899-702A-40C6-844C-79529FB1268E}"/>
              </a:ext>
            </a:extLst>
          </p:cNvPr>
          <p:cNvSpPr>
            <a:spLocks noGrp="1"/>
          </p:cNvSpPr>
          <p:nvPr>
            <p:ph idx="1"/>
          </p:nvPr>
        </p:nvSpPr>
        <p:spPr/>
        <p:txBody>
          <a:bodyPr>
            <a:normAutofit/>
          </a:bodyPr>
          <a:lstStyle/>
          <a:p>
            <a:r>
              <a:rPr lang="en-US" sz="3200" dirty="0"/>
              <a:t>So much of a focus on individual with ASD’s ability to share, pay attention to the other person</a:t>
            </a:r>
          </a:p>
          <a:p>
            <a:r>
              <a:rPr lang="en-US" sz="3200" dirty="0"/>
              <a:t>Teach that others should bring their share to the table, too</a:t>
            </a:r>
          </a:p>
          <a:p>
            <a:r>
              <a:rPr lang="en-US" sz="3200" dirty="0"/>
              <a:t>Protect against being taken advantage of</a:t>
            </a:r>
          </a:p>
          <a:p>
            <a:r>
              <a:rPr lang="en-US" sz="3200" dirty="0"/>
              <a:t>Give permission to say “no”</a:t>
            </a:r>
          </a:p>
          <a:p>
            <a:r>
              <a:rPr lang="en-US" sz="3200" dirty="0"/>
              <a:t>Encourage consultation with __________ when needed</a:t>
            </a:r>
          </a:p>
        </p:txBody>
      </p:sp>
    </p:spTree>
    <p:extLst>
      <p:ext uri="{BB962C8B-B14F-4D97-AF65-F5344CB8AC3E}">
        <p14:creationId xmlns:p14="http://schemas.microsoft.com/office/powerpoint/2010/main" val="2796322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5C45175-A4EE-427D-993C-0D955ACB9C4C}"/>
              </a:ext>
            </a:extLst>
          </p:cNvPr>
          <p:cNvSpPr>
            <a:spLocks noGrp="1"/>
          </p:cNvSpPr>
          <p:nvPr>
            <p:ph type="title"/>
          </p:nvPr>
        </p:nvSpPr>
        <p:spPr/>
        <p:txBody>
          <a:bodyPr/>
          <a:lstStyle/>
          <a:p>
            <a:r>
              <a:rPr lang="en-US" dirty="0"/>
              <a:t>In the Apartment</a:t>
            </a:r>
          </a:p>
        </p:txBody>
      </p:sp>
      <p:sp>
        <p:nvSpPr>
          <p:cNvPr id="5" name="Text Placeholder 4">
            <a:extLst>
              <a:ext uri="{FF2B5EF4-FFF2-40B4-BE49-F238E27FC236}">
                <a16:creationId xmlns:a16="http://schemas.microsoft.com/office/drawing/2014/main" xmlns="" id="{211DD47A-1484-4C61-9ECD-1C30D0F99EB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56651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41043C9-847B-4971-9070-173CF2EA0662}"/>
              </a:ext>
            </a:extLst>
          </p:cNvPr>
          <p:cNvSpPr>
            <a:spLocks noGrp="1"/>
          </p:cNvSpPr>
          <p:nvPr>
            <p:ph type="title"/>
          </p:nvPr>
        </p:nvSpPr>
        <p:spPr/>
        <p:txBody>
          <a:bodyPr/>
          <a:lstStyle/>
          <a:p>
            <a:r>
              <a:rPr lang="en-US" dirty="0"/>
              <a:t>Start Transition Planning</a:t>
            </a:r>
          </a:p>
        </p:txBody>
      </p:sp>
      <p:sp>
        <p:nvSpPr>
          <p:cNvPr id="4" name="Content Placeholder 3">
            <a:extLst>
              <a:ext uri="{FF2B5EF4-FFF2-40B4-BE49-F238E27FC236}">
                <a16:creationId xmlns:a16="http://schemas.microsoft.com/office/drawing/2014/main" xmlns="" id="{59F1B3D1-A539-4059-AEB9-EA6FC273EB93}"/>
              </a:ext>
            </a:extLst>
          </p:cNvPr>
          <p:cNvSpPr>
            <a:spLocks noGrp="1"/>
          </p:cNvSpPr>
          <p:nvPr>
            <p:ph idx="1"/>
          </p:nvPr>
        </p:nvSpPr>
        <p:spPr/>
        <p:txBody>
          <a:bodyPr/>
          <a:lstStyle/>
          <a:p>
            <a:r>
              <a:rPr lang="en-US" sz="3200" dirty="0"/>
              <a:t>In high school?</a:t>
            </a:r>
          </a:p>
          <a:p>
            <a:r>
              <a:rPr lang="en-US" sz="3200" dirty="0"/>
              <a:t>In elementary school?</a:t>
            </a:r>
          </a:p>
          <a:p>
            <a:r>
              <a:rPr lang="en-US" sz="3200" dirty="0"/>
              <a:t>In pre-school?</a:t>
            </a:r>
          </a:p>
          <a:p>
            <a:r>
              <a:rPr lang="en-US" sz="3200" dirty="0"/>
              <a:t>Early intervention?</a:t>
            </a:r>
          </a:p>
          <a:p>
            <a:endParaRPr lang="en-US" dirty="0"/>
          </a:p>
          <a:p>
            <a:endParaRPr lang="en-US" dirty="0"/>
          </a:p>
          <a:p>
            <a:endParaRPr lang="en-US" dirty="0"/>
          </a:p>
        </p:txBody>
      </p:sp>
    </p:spTree>
    <p:extLst>
      <p:ext uri="{BB962C8B-B14F-4D97-AF65-F5344CB8AC3E}">
        <p14:creationId xmlns:p14="http://schemas.microsoft.com/office/powerpoint/2010/main" val="195712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1586437-1AD0-4D20-A6B5-57F9989B8A57}"/>
              </a:ext>
            </a:extLst>
          </p:cNvPr>
          <p:cNvSpPr>
            <a:spLocks noGrp="1"/>
          </p:cNvSpPr>
          <p:nvPr>
            <p:ph type="title"/>
          </p:nvPr>
        </p:nvSpPr>
        <p:spPr/>
        <p:txBody>
          <a:bodyPr/>
          <a:lstStyle/>
          <a:p>
            <a:r>
              <a:rPr lang="en-US" dirty="0"/>
              <a:t>Skills to Address</a:t>
            </a:r>
          </a:p>
        </p:txBody>
      </p:sp>
      <p:sp>
        <p:nvSpPr>
          <p:cNvPr id="5" name="Content Placeholder 4">
            <a:extLst>
              <a:ext uri="{FF2B5EF4-FFF2-40B4-BE49-F238E27FC236}">
                <a16:creationId xmlns:a16="http://schemas.microsoft.com/office/drawing/2014/main" xmlns="" id="{E8473A48-838B-4D98-A476-A043D7A6C37C}"/>
              </a:ext>
            </a:extLst>
          </p:cNvPr>
          <p:cNvSpPr>
            <a:spLocks noGrp="1"/>
          </p:cNvSpPr>
          <p:nvPr>
            <p:ph idx="1"/>
          </p:nvPr>
        </p:nvSpPr>
        <p:spPr>
          <a:xfrm>
            <a:off x="857250" y="1965960"/>
            <a:ext cx="10158621" cy="4130040"/>
          </a:xfrm>
        </p:spPr>
        <p:txBody>
          <a:bodyPr>
            <a:noAutofit/>
          </a:bodyPr>
          <a:lstStyle/>
          <a:p>
            <a:r>
              <a:rPr lang="en-US" sz="3200" dirty="0"/>
              <a:t>Safety, security, emergency planning</a:t>
            </a:r>
          </a:p>
          <a:p>
            <a:r>
              <a:rPr lang="en-US" sz="3200" dirty="0"/>
              <a:t>Health issues, when to seek help</a:t>
            </a:r>
          </a:p>
          <a:p>
            <a:r>
              <a:rPr lang="en-US" sz="3200" dirty="0"/>
              <a:t>Responsibilities – bill pay</a:t>
            </a:r>
          </a:p>
          <a:p>
            <a:r>
              <a:rPr lang="en-US" sz="3200" dirty="0"/>
              <a:t>Rights and how to advocate</a:t>
            </a:r>
          </a:p>
          <a:p>
            <a:r>
              <a:rPr lang="en-US" sz="3200" dirty="0"/>
              <a:t>Leisure time </a:t>
            </a:r>
          </a:p>
          <a:p>
            <a:r>
              <a:rPr lang="en-US" sz="3200" dirty="0"/>
              <a:t>Regulation</a:t>
            </a:r>
          </a:p>
          <a:p>
            <a:r>
              <a:rPr lang="en-US" sz="3200" dirty="0"/>
              <a:t>Who’s your go-to?</a:t>
            </a:r>
          </a:p>
        </p:txBody>
      </p:sp>
    </p:spTree>
    <p:extLst>
      <p:ext uri="{BB962C8B-B14F-4D97-AF65-F5344CB8AC3E}">
        <p14:creationId xmlns:p14="http://schemas.microsoft.com/office/powerpoint/2010/main" val="14078864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C290C8-9983-4ABE-936F-E6FE3F2BE1AE}"/>
              </a:ext>
            </a:extLst>
          </p:cNvPr>
          <p:cNvSpPr>
            <a:spLocks noGrp="1"/>
          </p:cNvSpPr>
          <p:nvPr>
            <p:ph type="title"/>
          </p:nvPr>
        </p:nvSpPr>
        <p:spPr/>
        <p:txBody>
          <a:bodyPr/>
          <a:lstStyle/>
          <a:p>
            <a:r>
              <a:rPr lang="en-US" dirty="0"/>
              <a:t>Consider</a:t>
            </a:r>
          </a:p>
        </p:txBody>
      </p:sp>
      <p:sp>
        <p:nvSpPr>
          <p:cNvPr id="3" name="Content Placeholder 2">
            <a:extLst>
              <a:ext uri="{FF2B5EF4-FFF2-40B4-BE49-F238E27FC236}">
                <a16:creationId xmlns:a16="http://schemas.microsoft.com/office/drawing/2014/main" xmlns="" id="{DC1A7119-2DE7-4473-98EB-ABAF2484051D}"/>
              </a:ext>
            </a:extLst>
          </p:cNvPr>
          <p:cNvSpPr>
            <a:spLocks noGrp="1"/>
          </p:cNvSpPr>
          <p:nvPr>
            <p:ph idx="1"/>
          </p:nvPr>
        </p:nvSpPr>
        <p:spPr/>
        <p:txBody>
          <a:bodyPr/>
          <a:lstStyle/>
          <a:p>
            <a:r>
              <a:rPr lang="en-US" sz="3200" dirty="0"/>
              <a:t>Location, location, location!</a:t>
            </a:r>
          </a:p>
          <a:p>
            <a:r>
              <a:rPr lang="en-US" sz="3200" dirty="0"/>
              <a:t>Access</a:t>
            </a:r>
          </a:p>
          <a:p>
            <a:r>
              <a:rPr lang="en-US" sz="3200" dirty="0"/>
              <a:t>Neighbors</a:t>
            </a:r>
          </a:p>
          <a:p>
            <a:r>
              <a:rPr lang="en-US" sz="3200" dirty="0"/>
              <a:t>Roommate?</a:t>
            </a:r>
          </a:p>
          <a:p>
            <a:pPr marL="45720" indent="0">
              <a:buNone/>
            </a:pPr>
            <a:endParaRPr lang="en-US" dirty="0"/>
          </a:p>
          <a:p>
            <a:pPr marL="45720" indent="0">
              <a:buNone/>
            </a:pPr>
            <a:endParaRPr lang="en-US" dirty="0"/>
          </a:p>
        </p:txBody>
      </p:sp>
    </p:spTree>
    <p:extLst>
      <p:ext uri="{BB962C8B-B14F-4D97-AF65-F5344CB8AC3E}">
        <p14:creationId xmlns:p14="http://schemas.microsoft.com/office/powerpoint/2010/main" val="14337102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90AF1A-3A90-49A1-9080-BC96952519AE}"/>
              </a:ext>
            </a:extLst>
          </p:cNvPr>
          <p:cNvSpPr>
            <a:spLocks noGrp="1"/>
          </p:cNvSpPr>
          <p:nvPr>
            <p:ph type="title"/>
          </p:nvPr>
        </p:nvSpPr>
        <p:spPr/>
        <p:txBody>
          <a:bodyPr/>
          <a:lstStyle/>
          <a:p>
            <a:r>
              <a:rPr lang="en-US" dirty="0"/>
              <a:t>Don’t Worry About</a:t>
            </a:r>
          </a:p>
        </p:txBody>
      </p:sp>
      <p:sp>
        <p:nvSpPr>
          <p:cNvPr id="3" name="Content Placeholder 2">
            <a:extLst>
              <a:ext uri="{FF2B5EF4-FFF2-40B4-BE49-F238E27FC236}">
                <a16:creationId xmlns:a16="http://schemas.microsoft.com/office/drawing/2014/main" xmlns="" id="{377B04D3-1578-4058-91BC-325EE5B0BE7F}"/>
              </a:ext>
            </a:extLst>
          </p:cNvPr>
          <p:cNvSpPr>
            <a:spLocks noGrp="1"/>
          </p:cNvSpPr>
          <p:nvPr>
            <p:ph idx="1"/>
          </p:nvPr>
        </p:nvSpPr>
        <p:spPr/>
        <p:txBody>
          <a:bodyPr>
            <a:normAutofit/>
          </a:bodyPr>
          <a:lstStyle/>
          <a:p>
            <a:r>
              <a:rPr lang="en-US" sz="3200" dirty="0"/>
              <a:t>Making the bed</a:t>
            </a:r>
          </a:p>
          <a:p>
            <a:r>
              <a:rPr lang="en-US" sz="3200" dirty="0"/>
              <a:t>Laundry</a:t>
            </a:r>
          </a:p>
          <a:p>
            <a:r>
              <a:rPr lang="en-US" sz="3200" dirty="0"/>
              <a:t>Fruits and vegetables at each meal</a:t>
            </a:r>
          </a:p>
          <a:p>
            <a:r>
              <a:rPr lang="en-US" sz="3200" dirty="0"/>
              <a:t>…basically, what you wouldn’t have much “control” over anyway, and what you would “control” for a NT adult</a:t>
            </a:r>
          </a:p>
        </p:txBody>
      </p:sp>
    </p:spTree>
    <p:extLst>
      <p:ext uri="{BB962C8B-B14F-4D97-AF65-F5344CB8AC3E}">
        <p14:creationId xmlns:p14="http://schemas.microsoft.com/office/powerpoint/2010/main" val="31661223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B9F5E26-AAE7-4133-995A-BA8C8314823C}"/>
              </a:ext>
            </a:extLst>
          </p:cNvPr>
          <p:cNvSpPr>
            <a:spLocks noGrp="1"/>
          </p:cNvSpPr>
          <p:nvPr>
            <p:ph type="title"/>
          </p:nvPr>
        </p:nvSpPr>
        <p:spPr/>
        <p:txBody>
          <a:bodyPr/>
          <a:lstStyle/>
          <a:p>
            <a:r>
              <a:rPr lang="en-US" dirty="0"/>
              <a:t>In The Workplace</a:t>
            </a:r>
          </a:p>
        </p:txBody>
      </p:sp>
      <p:sp>
        <p:nvSpPr>
          <p:cNvPr id="5" name="Text Placeholder 4">
            <a:extLst>
              <a:ext uri="{FF2B5EF4-FFF2-40B4-BE49-F238E27FC236}">
                <a16:creationId xmlns:a16="http://schemas.microsoft.com/office/drawing/2014/main" xmlns="" id="{30D111C3-EFB6-4CEA-AB77-24F77D86C48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920442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535784E-004C-4F0C-B66B-ACAF286CB9EC}"/>
              </a:ext>
            </a:extLst>
          </p:cNvPr>
          <p:cNvSpPr>
            <a:spLocks noGrp="1"/>
          </p:cNvSpPr>
          <p:nvPr>
            <p:ph type="title"/>
          </p:nvPr>
        </p:nvSpPr>
        <p:spPr/>
        <p:txBody>
          <a:bodyPr/>
          <a:lstStyle/>
          <a:p>
            <a:r>
              <a:rPr lang="en-US" dirty="0"/>
              <a:t>Gaining Employment</a:t>
            </a:r>
          </a:p>
        </p:txBody>
      </p:sp>
      <p:sp>
        <p:nvSpPr>
          <p:cNvPr id="5" name="Content Placeholder 4">
            <a:extLst>
              <a:ext uri="{FF2B5EF4-FFF2-40B4-BE49-F238E27FC236}">
                <a16:creationId xmlns:a16="http://schemas.microsoft.com/office/drawing/2014/main" xmlns="" id="{7085C367-25CE-470C-9D4A-E2645B6A10EF}"/>
              </a:ext>
            </a:extLst>
          </p:cNvPr>
          <p:cNvSpPr>
            <a:spLocks noGrp="1"/>
          </p:cNvSpPr>
          <p:nvPr>
            <p:ph idx="1"/>
          </p:nvPr>
        </p:nvSpPr>
        <p:spPr/>
        <p:txBody>
          <a:bodyPr>
            <a:normAutofit/>
          </a:bodyPr>
          <a:lstStyle/>
          <a:p>
            <a:r>
              <a:rPr lang="en-US" sz="3200" dirty="0"/>
              <a:t>Motivation and initiation</a:t>
            </a:r>
          </a:p>
          <a:p>
            <a:r>
              <a:rPr lang="en-US" sz="3200" dirty="0"/>
              <a:t>Awareness and understanding</a:t>
            </a:r>
          </a:p>
          <a:p>
            <a:r>
              <a:rPr lang="en-US" sz="3200" dirty="0"/>
              <a:t>Job search</a:t>
            </a:r>
          </a:p>
          <a:p>
            <a:r>
              <a:rPr lang="en-US" sz="3200" dirty="0"/>
              <a:t>Applications</a:t>
            </a:r>
          </a:p>
          <a:p>
            <a:r>
              <a:rPr lang="en-US" sz="3200" dirty="0"/>
              <a:t>Interview</a:t>
            </a:r>
          </a:p>
        </p:txBody>
      </p:sp>
    </p:spTree>
    <p:extLst>
      <p:ext uri="{BB962C8B-B14F-4D97-AF65-F5344CB8AC3E}">
        <p14:creationId xmlns:p14="http://schemas.microsoft.com/office/powerpoint/2010/main" val="40789011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76AFBB-8AF3-40F9-9D75-85A066EA898A}"/>
              </a:ext>
            </a:extLst>
          </p:cNvPr>
          <p:cNvSpPr>
            <a:spLocks noGrp="1"/>
          </p:cNvSpPr>
          <p:nvPr>
            <p:ph type="title"/>
          </p:nvPr>
        </p:nvSpPr>
        <p:spPr/>
        <p:txBody>
          <a:bodyPr/>
          <a:lstStyle/>
          <a:p>
            <a:r>
              <a:rPr lang="en-US" dirty="0"/>
              <a:t>Job Match</a:t>
            </a:r>
          </a:p>
        </p:txBody>
      </p:sp>
      <p:sp>
        <p:nvSpPr>
          <p:cNvPr id="3" name="Content Placeholder 2">
            <a:extLst>
              <a:ext uri="{FF2B5EF4-FFF2-40B4-BE49-F238E27FC236}">
                <a16:creationId xmlns:a16="http://schemas.microsoft.com/office/drawing/2014/main" xmlns="" id="{C0881A5C-92B6-44BA-B174-4B534AEF298E}"/>
              </a:ext>
            </a:extLst>
          </p:cNvPr>
          <p:cNvSpPr>
            <a:spLocks noGrp="1"/>
          </p:cNvSpPr>
          <p:nvPr>
            <p:ph idx="1"/>
          </p:nvPr>
        </p:nvSpPr>
        <p:spPr/>
        <p:txBody>
          <a:bodyPr>
            <a:normAutofit lnSpcReduction="10000"/>
          </a:bodyPr>
          <a:lstStyle/>
          <a:p>
            <a:r>
              <a:rPr lang="en-US" sz="3200" dirty="0"/>
              <a:t>Is this job a good fit?</a:t>
            </a:r>
          </a:p>
          <a:p>
            <a:pPr lvl="1"/>
            <a:r>
              <a:rPr lang="en-US" sz="3200" dirty="0"/>
              <a:t>Challenge</a:t>
            </a:r>
          </a:p>
          <a:p>
            <a:pPr lvl="1"/>
            <a:r>
              <a:rPr lang="en-US" sz="3200" dirty="0"/>
              <a:t>Interest</a:t>
            </a:r>
          </a:p>
          <a:p>
            <a:pPr lvl="1"/>
            <a:r>
              <a:rPr lang="en-US" sz="3200" dirty="0"/>
              <a:t>Skills</a:t>
            </a:r>
          </a:p>
          <a:p>
            <a:pPr lvl="1"/>
            <a:r>
              <a:rPr lang="en-US" sz="3200" dirty="0"/>
              <a:t>Comfort</a:t>
            </a:r>
          </a:p>
          <a:p>
            <a:pPr lvl="1"/>
            <a:r>
              <a:rPr lang="en-US" sz="3200" dirty="0"/>
              <a:t>Hours</a:t>
            </a:r>
          </a:p>
          <a:p>
            <a:pPr lvl="1"/>
            <a:r>
              <a:rPr lang="en-US" sz="3200" dirty="0"/>
              <a:t>Pay, benefits</a:t>
            </a:r>
          </a:p>
          <a:p>
            <a:pPr lvl="1"/>
            <a:r>
              <a:rPr lang="en-US" sz="3200" dirty="0"/>
              <a:t>Requirements </a:t>
            </a:r>
          </a:p>
          <a:p>
            <a:pPr lvl="1"/>
            <a:endParaRPr lang="en-US" dirty="0"/>
          </a:p>
        </p:txBody>
      </p:sp>
    </p:spTree>
    <p:extLst>
      <p:ext uri="{BB962C8B-B14F-4D97-AF65-F5344CB8AC3E}">
        <p14:creationId xmlns:p14="http://schemas.microsoft.com/office/powerpoint/2010/main" val="41153726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C0E8A8-B705-4587-BC21-4A8B567EA632}"/>
              </a:ext>
            </a:extLst>
          </p:cNvPr>
          <p:cNvSpPr>
            <a:spLocks noGrp="1"/>
          </p:cNvSpPr>
          <p:nvPr>
            <p:ph type="title"/>
          </p:nvPr>
        </p:nvSpPr>
        <p:spPr/>
        <p:txBody>
          <a:bodyPr/>
          <a:lstStyle/>
          <a:p>
            <a:r>
              <a:rPr lang="en-US" dirty="0"/>
              <a:t>Consider</a:t>
            </a:r>
          </a:p>
        </p:txBody>
      </p:sp>
      <p:sp>
        <p:nvSpPr>
          <p:cNvPr id="3" name="Content Placeholder 2">
            <a:extLst>
              <a:ext uri="{FF2B5EF4-FFF2-40B4-BE49-F238E27FC236}">
                <a16:creationId xmlns:a16="http://schemas.microsoft.com/office/drawing/2014/main" xmlns="" id="{5B004B4B-E8CF-489F-9726-8237A76EEEA6}"/>
              </a:ext>
            </a:extLst>
          </p:cNvPr>
          <p:cNvSpPr>
            <a:spLocks noGrp="1"/>
          </p:cNvSpPr>
          <p:nvPr>
            <p:ph idx="1"/>
          </p:nvPr>
        </p:nvSpPr>
        <p:spPr>
          <a:xfrm>
            <a:off x="734786" y="1787979"/>
            <a:ext cx="10281085" cy="4308021"/>
          </a:xfrm>
        </p:spPr>
        <p:txBody>
          <a:bodyPr>
            <a:normAutofit fontScale="92500" lnSpcReduction="10000"/>
          </a:bodyPr>
          <a:lstStyle/>
          <a:p>
            <a:r>
              <a:rPr lang="en-US" sz="3200" dirty="0"/>
              <a:t>Does the individual match the job requirements/description?</a:t>
            </a:r>
          </a:p>
          <a:p>
            <a:pPr lvl="1"/>
            <a:r>
              <a:rPr lang="en-US" sz="3200" dirty="0"/>
              <a:t>Adequate training</a:t>
            </a:r>
          </a:p>
          <a:p>
            <a:pPr lvl="1"/>
            <a:r>
              <a:rPr lang="en-US" sz="3200" dirty="0"/>
              <a:t>Interests</a:t>
            </a:r>
          </a:p>
          <a:p>
            <a:pPr lvl="1"/>
            <a:r>
              <a:rPr lang="en-US" sz="3200" dirty="0"/>
              <a:t>Areas of strength/deficits</a:t>
            </a:r>
          </a:p>
          <a:p>
            <a:pPr lvl="1"/>
            <a:r>
              <a:rPr lang="en-US" sz="3200" dirty="0"/>
              <a:t>Experience</a:t>
            </a:r>
          </a:p>
          <a:p>
            <a:pPr lvl="1"/>
            <a:r>
              <a:rPr lang="en-US" sz="3200" dirty="0"/>
              <a:t>Social demands</a:t>
            </a:r>
          </a:p>
          <a:p>
            <a:pPr lvl="1"/>
            <a:r>
              <a:rPr lang="en-US" sz="3200" dirty="0"/>
              <a:t>Physical space</a:t>
            </a:r>
          </a:p>
          <a:p>
            <a:pPr lvl="1"/>
            <a:r>
              <a:rPr lang="en-US" sz="3200" dirty="0"/>
              <a:t>Navigational demands</a:t>
            </a:r>
          </a:p>
          <a:p>
            <a:pPr lvl="1"/>
            <a:r>
              <a:rPr lang="en-US" sz="3200" dirty="0"/>
              <a:t>Logistical demands</a:t>
            </a:r>
          </a:p>
          <a:p>
            <a:pPr marL="274320" lvl="1" indent="0">
              <a:buNone/>
            </a:pPr>
            <a:endParaRPr lang="en-US" dirty="0"/>
          </a:p>
          <a:p>
            <a:pPr lvl="1"/>
            <a:endParaRPr lang="en-US" dirty="0"/>
          </a:p>
        </p:txBody>
      </p:sp>
    </p:spTree>
    <p:extLst>
      <p:ext uri="{BB962C8B-B14F-4D97-AF65-F5344CB8AC3E}">
        <p14:creationId xmlns:p14="http://schemas.microsoft.com/office/powerpoint/2010/main" val="1756559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994D00C-E214-476D-914A-4A959FCA784E}"/>
              </a:ext>
            </a:extLst>
          </p:cNvPr>
          <p:cNvSpPr/>
          <p:nvPr/>
        </p:nvSpPr>
        <p:spPr>
          <a:xfrm>
            <a:off x="1640779" y="2967335"/>
            <a:ext cx="8910453"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“See One, Do One, Teach One”</a:t>
            </a:r>
          </a:p>
        </p:txBody>
      </p:sp>
    </p:spTree>
    <p:extLst>
      <p:ext uri="{BB962C8B-B14F-4D97-AF65-F5344CB8AC3E}">
        <p14:creationId xmlns:p14="http://schemas.microsoft.com/office/powerpoint/2010/main" val="39917828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B5C501DE-DB5E-4532-9CA2-DB381754B094}"/>
              </a:ext>
            </a:extLst>
          </p:cNvPr>
          <p:cNvGraphicFramePr/>
          <p:nvPr>
            <p:extLst>
              <p:ext uri="{D42A27DB-BD31-4B8C-83A1-F6EECF244321}">
                <p14:modId xmlns:p14="http://schemas.microsoft.com/office/powerpoint/2010/main" val="311544953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61501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A2931D3-DD32-4F78-8EDA-1F8947A04458}"/>
              </a:ext>
            </a:extLst>
          </p:cNvPr>
          <p:cNvSpPr>
            <a:spLocks noGrp="1"/>
          </p:cNvSpPr>
          <p:nvPr>
            <p:ph type="title"/>
          </p:nvPr>
        </p:nvSpPr>
        <p:spPr/>
        <p:txBody>
          <a:bodyPr/>
          <a:lstStyle/>
          <a:p>
            <a:r>
              <a:rPr lang="en-US" dirty="0"/>
              <a:t>Possibilities</a:t>
            </a:r>
          </a:p>
        </p:txBody>
      </p:sp>
      <p:sp>
        <p:nvSpPr>
          <p:cNvPr id="5" name="Content Placeholder 4">
            <a:extLst>
              <a:ext uri="{FF2B5EF4-FFF2-40B4-BE49-F238E27FC236}">
                <a16:creationId xmlns:a16="http://schemas.microsoft.com/office/drawing/2014/main" xmlns="" id="{D91C956E-A233-4A68-8264-EC5CC47435F6}"/>
              </a:ext>
            </a:extLst>
          </p:cNvPr>
          <p:cNvSpPr>
            <a:spLocks noGrp="1"/>
          </p:cNvSpPr>
          <p:nvPr>
            <p:ph idx="1"/>
          </p:nvPr>
        </p:nvSpPr>
        <p:spPr/>
        <p:txBody>
          <a:bodyPr/>
          <a:lstStyle/>
          <a:p>
            <a:r>
              <a:rPr lang="en-US" sz="3200" dirty="0"/>
              <a:t>Support services for finding employment</a:t>
            </a:r>
          </a:p>
          <a:p>
            <a:r>
              <a:rPr lang="en-US" sz="3200" dirty="0"/>
              <a:t>Training co-workers</a:t>
            </a:r>
          </a:p>
          <a:p>
            <a:pPr marL="45720" indent="0">
              <a:buNone/>
            </a:pPr>
            <a:endParaRPr lang="en-US" dirty="0"/>
          </a:p>
        </p:txBody>
      </p:sp>
    </p:spTree>
    <p:extLst>
      <p:ext uri="{BB962C8B-B14F-4D97-AF65-F5344CB8AC3E}">
        <p14:creationId xmlns:p14="http://schemas.microsoft.com/office/powerpoint/2010/main" val="3233946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89F704-8490-4525-8C71-B2E91A5F144A}"/>
              </a:ext>
            </a:extLst>
          </p:cNvPr>
          <p:cNvSpPr>
            <a:spLocks noGrp="1"/>
          </p:cNvSpPr>
          <p:nvPr>
            <p:ph type="title"/>
          </p:nvPr>
        </p:nvSpPr>
        <p:spPr/>
        <p:txBody>
          <a:bodyPr/>
          <a:lstStyle/>
          <a:p>
            <a:r>
              <a:rPr lang="en-US" dirty="0"/>
              <a:t>Start Transition Planning</a:t>
            </a:r>
          </a:p>
        </p:txBody>
      </p:sp>
      <p:sp>
        <p:nvSpPr>
          <p:cNvPr id="3" name="Content Placeholder 2">
            <a:extLst>
              <a:ext uri="{FF2B5EF4-FFF2-40B4-BE49-F238E27FC236}">
                <a16:creationId xmlns:a16="http://schemas.microsoft.com/office/drawing/2014/main" xmlns="" id="{92AEF020-403A-47E7-90A7-DB3A4F167586}"/>
              </a:ext>
            </a:extLst>
          </p:cNvPr>
          <p:cNvSpPr>
            <a:spLocks noGrp="1"/>
          </p:cNvSpPr>
          <p:nvPr>
            <p:ph idx="1"/>
          </p:nvPr>
        </p:nvSpPr>
        <p:spPr/>
        <p:txBody>
          <a:bodyPr>
            <a:normAutofit/>
          </a:bodyPr>
          <a:lstStyle/>
          <a:p>
            <a:r>
              <a:rPr lang="en-US" sz="4000" dirty="0"/>
              <a:t>At diagnosis, with the first intervention</a:t>
            </a:r>
          </a:p>
          <a:p>
            <a:r>
              <a:rPr lang="en-US" sz="4000" dirty="0"/>
              <a:t>Remember to ZOOM</a:t>
            </a:r>
          </a:p>
        </p:txBody>
      </p:sp>
    </p:spTree>
    <p:extLst>
      <p:ext uri="{BB962C8B-B14F-4D97-AF65-F5344CB8AC3E}">
        <p14:creationId xmlns:p14="http://schemas.microsoft.com/office/powerpoint/2010/main" val="110034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310E14-0D33-45C2-AD67-54D2476DB41A}"/>
              </a:ext>
            </a:extLst>
          </p:cNvPr>
          <p:cNvSpPr>
            <a:spLocks noGrp="1"/>
          </p:cNvSpPr>
          <p:nvPr>
            <p:ph type="title"/>
          </p:nvPr>
        </p:nvSpPr>
        <p:spPr/>
        <p:txBody>
          <a:bodyPr/>
          <a:lstStyle/>
          <a:p>
            <a:r>
              <a:rPr lang="en-US" dirty="0"/>
              <a:t>At Work</a:t>
            </a:r>
          </a:p>
        </p:txBody>
      </p:sp>
      <p:sp>
        <p:nvSpPr>
          <p:cNvPr id="3" name="Content Placeholder 2">
            <a:extLst>
              <a:ext uri="{FF2B5EF4-FFF2-40B4-BE49-F238E27FC236}">
                <a16:creationId xmlns:a16="http://schemas.microsoft.com/office/drawing/2014/main" xmlns="" id="{4C418010-C65A-490B-82B6-88D5168723AE}"/>
              </a:ext>
            </a:extLst>
          </p:cNvPr>
          <p:cNvSpPr>
            <a:spLocks noGrp="1"/>
          </p:cNvSpPr>
          <p:nvPr>
            <p:ph idx="1"/>
          </p:nvPr>
        </p:nvSpPr>
        <p:spPr>
          <a:xfrm>
            <a:off x="1028700" y="2057400"/>
            <a:ext cx="9987171" cy="4278086"/>
          </a:xfrm>
        </p:spPr>
        <p:txBody>
          <a:bodyPr>
            <a:noAutofit/>
          </a:bodyPr>
          <a:lstStyle/>
          <a:p>
            <a:r>
              <a:rPr lang="en-US" sz="3200" dirty="0"/>
              <a:t>Expected Behaviors</a:t>
            </a:r>
          </a:p>
          <a:p>
            <a:pPr lvl="1"/>
            <a:r>
              <a:rPr lang="en-US" sz="3200" dirty="0"/>
              <a:t>Arrive on time</a:t>
            </a:r>
          </a:p>
          <a:p>
            <a:pPr lvl="1"/>
            <a:r>
              <a:rPr lang="en-US" sz="3200" dirty="0"/>
              <a:t>Small talk</a:t>
            </a:r>
          </a:p>
          <a:p>
            <a:r>
              <a:rPr lang="en-US" sz="3200" dirty="0"/>
              <a:t>Understand role of manager</a:t>
            </a:r>
          </a:p>
          <a:p>
            <a:pPr lvl="1"/>
            <a:r>
              <a:rPr lang="en-US" sz="3200" dirty="0"/>
              <a:t>And sometimes they are wrong, irrational, moody</a:t>
            </a:r>
          </a:p>
          <a:p>
            <a:r>
              <a:rPr lang="en-US" sz="3200" dirty="0"/>
              <a:t>Collaborate with co-workers</a:t>
            </a:r>
          </a:p>
          <a:p>
            <a:pPr lvl="1"/>
            <a:r>
              <a:rPr lang="en-US" sz="3200" dirty="0"/>
              <a:t>What are their roles</a:t>
            </a:r>
          </a:p>
          <a:p>
            <a:pPr lvl="1"/>
            <a:r>
              <a:rPr lang="en-US" sz="3200" dirty="0"/>
              <a:t>How do you work as a team</a:t>
            </a:r>
          </a:p>
        </p:txBody>
      </p:sp>
    </p:spTree>
    <p:extLst>
      <p:ext uri="{BB962C8B-B14F-4D97-AF65-F5344CB8AC3E}">
        <p14:creationId xmlns:p14="http://schemas.microsoft.com/office/powerpoint/2010/main" val="16361308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4D86D5-F479-407D-8CD5-0A079110B093}"/>
              </a:ext>
            </a:extLst>
          </p:cNvPr>
          <p:cNvSpPr>
            <a:spLocks noGrp="1"/>
          </p:cNvSpPr>
          <p:nvPr>
            <p:ph type="title"/>
          </p:nvPr>
        </p:nvSpPr>
        <p:spPr/>
        <p:txBody>
          <a:bodyPr/>
          <a:lstStyle/>
          <a:p>
            <a:r>
              <a:rPr lang="en-US" dirty="0"/>
              <a:t>At Work</a:t>
            </a:r>
          </a:p>
        </p:txBody>
      </p:sp>
      <p:sp>
        <p:nvSpPr>
          <p:cNvPr id="3" name="Content Placeholder 2">
            <a:extLst>
              <a:ext uri="{FF2B5EF4-FFF2-40B4-BE49-F238E27FC236}">
                <a16:creationId xmlns:a16="http://schemas.microsoft.com/office/drawing/2014/main" xmlns="" id="{792CE4C2-4B5B-437B-B1BC-9741004701A5}"/>
              </a:ext>
            </a:extLst>
          </p:cNvPr>
          <p:cNvSpPr>
            <a:spLocks noGrp="1"/>
          </p:cNvSpPr>
          <p:nvPr>
            <p:ph idx="1"/>
          </p:nvPr>
        </p:nvSpPr>
        <p:spPr/>
        <p:txBody>
          <a:bodyPr>
            <a:normAutofit fontScale="92500" lnSpcReduction="20000"/>
          </a:bodyPr>
          <a:lstStyle/>
          <a:p>
            <a:r>
              <a:rPr lang="en-US" sz="3200" dirty="0"/>
              <a:t>Understand your roles and responsibilities</a:t>
            </a:r>
          </a:p>
          <a:p>
            <a:pPr lvl="1"/>
            <a:r>
              <a:rPr lang="en-US" sz="3500" dirty="0"/>
              <a:t>Ask for help, guidance</a:t>
            </a:r>
          </a:p>
          <a:p>
            <a:pPr lvl="1"/>
            <a:r>
              <a:rPr lang="en-US" sz="3500" dirty="0"/>
              <a:t>Gain clarification</a:t>
            </a:r>
          </a:p>
          <a:p>
            <a:pPr lvl="1"/>
            <a:r>
              <a:rPr lang="en-US" sz="3500" dirty="0"/>
              <a:t>Respect the learning curve</a:t>
            </a:r>
          </a:p>
          <a:p>
            <a:r>
              <a:rPr lang="en-US" sz="3200" dirty="0"/>
              <a:t>Communicate effectively</a:t>
            </a:r>
          </a:p>
          <a:p>
            <a:pPr lvl="1"/>
            <a:r>
              <a:rPr lang="en-US" sz="3500" dirty="0"/>
              <a:t>In person</a:t>
            </a:r>
          </a:p>
          <a:p>
            <a:pPr lvl="1"/>
            <a:r>
              <a:rPr lang="en-US" sz="3500" dirty="0"/>
              <a:t>On the phone</a:t>
            </a:r>
          </a:p>
          <a:p>
            <a:pPr lvl="1"/>
            <a:r>
              <a:rPr lang="en-US" sz="3500" dirty="0"/>
              <a:t>Over e-mail</a:t>
            </a:r>
          </a:p>
          <a:p>
            <a:r>
              <a:rPr lang="en-US" sz="3200" dirty="0"/>
              <a:t>Accept Feedback</a:t>
            </a:r>
          </a:p>
          <a:p>
            <a:endParaRPr lang="en-US" dirty="0"/>
          </a:p>
        </p:txBody>
      </p:sp>
    </p:spTree>
    <p:extLst>
      <p:ext uri="{BB962C8B-B14F-4D97-AF65-F5344CB8AC3E}">
        <p14:creationId xmlns:p14="http://schemas.microsoft.com/office/powerpoint/2010/main" val="41507558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5DC895-87C7-4359-8101-046065DD8B62}"/>
              </a:ext>
            </a:extLst>
          </p:cNvPr>
          <p:cNvSpPr>
            <a:spLocks noGrp="1"/>
          </p:cNvSpPr>
          <p:nvPr>
            <p:ph type="title"/>
          </p:nvPr>
        </p:nvSpPr>
        <p:spPr/>
        <p:txBody>
          <a:bodyPr/>
          <a:lstStyle/>
          <a:p>
            <a:r>
              <a:rPr lang="en-US" dirty="0"/>
              <a:t>At Work</a:t>
            </a:r>
          </a:p>
        </p:txBody>
      </p:sp>
      <p:sp>
        <p:nvSpPr>
          <p:cNvPr id="3" name="Content Placeholder 2">
            <a:extLst>
              <a:ext uri="{FF2B5EF4-FFF2-40B4-BE49-F238E27FC236}">
                <a16:creationId xmlns:a16="http://schemas.microsoft.com/office/drawing/2014/main" xmlns="" id="{0EF1A0CC-7AD9-4FCE-992E-5A8E7206045F}"/>
              </a:ext>
            </a:extLst>
          </p:cNvPr>
          <p:cNvSpPr>
            <a:spLocks noGrp="1"/>
          </p:cNvSpPr>
          <p:nvPr>
            <p:ph idx="1"/>
          </p:nvPr>
        </p:nvSpPr>
        <p:spPr/>
        <p:txBody>
          <a:bodyPr/>
          <a:lstStyle/>
          <a:p>
            <a:r>
              <a:rPr lang="en-US" sz="3200" dirty="0"/>
              <a:t>Take breaks</a:t>
            </a:r>
          </a:p>
          <a:p>
            <a:r>
              <a:rPr lang="en-US" sz="3200" dirty="0"/>
              <a:t>Emotion regulation</a:t>
            </a:r>
          </a:p>
          <a:p>
            <a:r>
              <a:rPr lang="en-US" sz="3200" dirty="0"/>
              <a:t>Stress management</a:t>
            </a:r>
          </a:p>
          <a:p>
            <a:r>
              <a:rPr lang="en-US" sz="3200" dirty="0"/>
              <a:t>Frustration tolerance and perseverance</a:t>
            </a:r>
          </a:p>
          <a:p>
            <a:r>
              <a:rPr lang="en-US" sz="3200" dirty="0"/>
              <a:t>The Hidden Curriculum of your workplace and finding a go-to</a:t>
            </a:r>
          </a:p>
          <a:p>
            <a:endParaRPr lang="en-US" dirty="0"/>
          </a:p>
        </p:txBody>
      </p:sp>
    </p:spTree>
    <p:extLst>
      <p:ext uri="{BB962C8B-B14F-4D97-AF65-F5344CB8AC3E}">
        <p14:creationId xmlns:p14="http://schemas.microsoft.com/office/powerpoint/2010/main" val="23701273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a:extLst>
              <a:ext uri="{FF2B5EF4-FFF2-40B4-BE49-F238E27FC236}">
                <a16:creationId xmlns:a16="http://schemas.microsoft.com/office/drawing/2014/main" xmlns="" id="{88EDAB0C-8B6E-4A62-B105-C9617C16F4D3}"/>
              </a:ext>
            </a:extLst>
          </p:cNvPr>
          <p:cNvPicPr>
            <a:picLocks noChangeAspect="1"/>
          </p:cNvPicPr>
          <p:nvPr/>
        </p:nvPicPr>
        <p:blipFill>
          <a:blip r:embed="rId2"/>
          <a:stretch>
            <a:fillRect/>
          </a:stretch>
        </p:blipFill>
        <p:spPr>
          <a:xfrm>
            <a:off x="270105" y="1180893"/>
            <a:ext cx="11651790" cy="4076907"/>
          </a:xfrm>
          <a:prstGeom prst="rect">
            <a:avLst/>
          </a:prstGeom>
        </p:spPr>
      </p:pic>
    </p:spTree>
    <p:extLst>
      <p:ext uri="{BB962C8B-B14F-4D97-AF65-F5344CB8AC3E}">
        <p14:creationId xmlns:p14="http://schemas.microsoft.com/office/powerpoint/2010/main" val="31736087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AB51A5-362B-4C85-9DC2-850AAC176653}"/>
              </a:ext>
            </a:extLst>
          </p:cNvPr>
          <p:cNvSpPr>
            <a:spLocks noGrp="1"/>
          </p:cNvSpPr>
          <p:nvPr>
            <p:ph type="title"/>
          </p:nvPr>
        </p:nvSpPr>
        <p:spPr/>
        <p:txBody>
          <a:bodyPr/>
          <a:lstStyle/>
          <a:p>
            <a:r>
              <a:rPr lang="en-US" dirty="0"/>
              <a:t>Resources for Adults</a:t>
            </a:r>
          </a:p>
        </p:txBody>
      </p:sp>
      <p:pic>
        <p:nvPicPr>
          <p:cNvPr id="5" name="Content Placeholder 4" descr="Screen Clipping">
            <a:extLst>
              <a:ext uri="{FF2B5EF4-FFF2-40B4-BE49-F238E27FC236}">
                <a16:creationId xmlns:a16="http://schemas.microsoft.com/office/drawing/2014/main" xmlns="" id="{4FE51D7E-E92B-4214-BB9D-D23BE6147D7E}"/>
              </a:ext>
            </a:extLst>
          </p:cNvPr>
          <p:cNvPicPr>
            <a:picLocks noGrp="1" noChangeAspect="1"/>
          </p:cNvPicPr>
          <p:nvPr>
            <p:ph idx="1"/>
          </p:nvPr>
        </p:nvPicPr>
        <p:blipFill>
          <a:blip r:embed="rId2"/>
          <a:stretch>
            <a:fillRect/>
          </a:stretch>
        </p:blipFill>
        <p:spPr>
          <a:xfrm>
            <a:off x="1143000" y="1804307"/>
            <a:ext cx="2692400" cy="4038600"/>
          </a:xfrm>
        </p:spPr>
      </p:pic>
      <p:pic>
        <p:nvPicPr>
          <p:cNvPr id="7" name="Picture 6" descr="Screen Clipping">
            <a:extLst>
              <a:ext uri="{FF2B5EF4-FFF2-40B4-BE49-F238E27FC236}">
                <a16:creationId xmlns:a16="http://schemas.microsoft.com/office/drawing/2014/main" xmlns="" id="{4E2689DF-0E64-4563-BF92-B56DD9AD6D94}"/>
              </a:ext>
            </a:extLst>
          </p:cNvPr>
          <p:cNvPicPr>
            <a:picLocks noChangeAspect="1"/>
          </p:cNvPicPr>
          <p:nvPr/>
        </p:nvPicPr>
        <p:blipFill>
          <a:blip r:embed="rId3"/>
          <a:stretch>
            <a:fillRect/>
          </a:stretch>
        </p:blipFill>
        <p:spPr>
          <a:xfrm>
            <a:off x="8640290" y="1730828"/>
            <a:ext cx="3141133" cy="4038600"/>
          </a:xfrm>
          <a:prstGeom prst="rect">
            <a:avLst/>
          </a:prstGeom>
        </p:spPr>
      </p:pic>
      <p:pic>
        <p:nvPicPr>
          <p:cNvPr id="9" name="Picture 8" descr="Screen Clipping">
            <a:extLst>
              <a:ext uri="{FF2B5EF4-FFF2-40B4-BE49-F238E27FC236}">
                <a16:creationId xmlns:a16="http://schemas.microsoft.com/office/drawing/2014/main" xmlns="" id="{03176330-F67A-429D-9605-A9B288320E27}"/>
              </a:ext>
            </a:extLst>
          </p:cNvPr>
          <p:cNvPicPr>
            <a:picLocks noChangeAspect="1"/>
          </p:cNvPicPr>
          <p:nvPr/>
        </p:nvPicPr>
        <p:blipFill>
          <a:blip r:embed="rId4"/>
          <a:stretch>
            <a:fillRect/>
          </a:stretch>
        </p:blipFill>
        <p:spPr>
          <a:xfrm>
            <a:off x="4963886" y="1759192"/>
            <a:ext cx="2913502" cy="4297257"/>
          </a:xfrm>
          <a:prstGeom prst="rect">
            <a:avLst/>
          </a:prstGeom>
        </p:spPr>
      </p:pic>
    </p:spTree>
    <p:extLst>
      <p:ext uri="{BB962C8B-B14F-4D97-AF65-F5344CB8AC3E}">
        <p14:creationId xmlns:p14="http://schemas.microsoft.com/office/powerpoint/2010/main" val="19212829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9F092A-D44F-49A8-A1DC-F5EBD33527DB}"/>
              </a:ext>
            </a:extLst>
          </p:cNvPr>
          <p:cNvSpPr>
            <a:spLocks noGrp="1"/>
          </p:cNvSpPr>
          <p:nvPr>
            <p:ph type="title"/>
          </p:nvPr>
        </p:nvSpPr>
        <p:spPr/>
        <p:txBody>
          <a:bodyPr/>
          <a:lstStyle/>
          <a:p>
            <a:r>
              <a:rPr lang="en-US" dirty="0"/>
              <a:t>Resources for You to Find</a:t>
            </a:r>
          </a:p>
        </p:txBody>
      </p:sp>
      <p:sp>
        <p:nvSpPr>
          <p:cNvPr id="3" name="Content Placeholder 2">
            <a:extLst>
              <a:ext uri="{FF2B5EF4-FFF2-40B4-BE49-F238E27FC236}">
                <a16:creationId xmlns:a16="http://schemas.microsoft.com/office/drawing/2014/main" xmlns="" id="{0F383C47-6C4A-4EE1-BBC0-94A0A089850B}"/>
              </a:ext>
            </a:extLst>
          </p:cNvPr>
          <p:cNvSpPr>
            <a:spLocks noGrp="1"/>
          </p:cNvSpPr>
          <p:nvPr>
            <p:ph idx="1"/>
          </p:nvPr>
        </p:nvSpPr>
        <p:spPr/>
        <p:txBody>
          <a:bodyPr>
            <a:normAutofit/>
          </a:bodyPr>
          <a:lstStyle/>
          <a:p>
            <a:r>
              <a:rPr lang="en-US" sz="3200" dirty="0"/>
              <a:t>Familiarize yourself with government agencies that can provide support</a:t>
            </a:r>
          </a:p>
          <a:p>
            <a:r>
              <a:rPr lang="en-US" sz="3200" dirty="0"/>
              <a:t>Find local or area non-profits that can help with job skills, job training, job search</a:t>
            </a:r>
          </a:p>
          <a:p>
            <a:r>
              <a:rPr lang="en-US" sz="3200" dirty="0"/>
              <a:t>What internships or employment opportunities are nearby?</a:t>
            </a:r>
          </a:p>
          <a:p>
            <a:pPr marL="45720" indent="0">
              <a:buNone/>
            </a:pPr>
            <a:endParaRPr lang="en-US" dirty="0"/>
          </a:p>
        </p:txBody>
      </p:sp>
    </p:spTree>
    <p:extLst>
      <p:ext uri="{BB962C8B-B14F-4D97-AF65-F5344CB8AC3E}">
        <p14:creationId xmlns:p14="http://schemas.microsoft.com/office/powerpoint/2010/main" val="6122053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E42157-83DF-4CDC-91C9-CE390787A084}"/>
              </a:ext>
            </a:extLst>
          </p:cNvPr>
          <p:cNvSpPr>
            <a:spLocks noGrp="1"/>
          </p:cNvSpPr>
          <p:nvPr>
            <p:ph type="title"/>
          </p:nvPr>
        </p:nvSpPr>
        <p:spPr/>
        <p:txBody>
          <a:bodyPr/>
          <a:lstStyle/>
          <a:p>
            <a:r>
              <a:rPr lang="en-US" dirty="0"/>
              <a:t>Resources For You to Find</a:t>
            </a:r>
          </a:p>
        </p:txBody>
      </p:sp>
      <p:sp>
        <p:nvSpPr>
          <p:cNvPr id="3" name="Content Placeholder 2">
            <a:extLst>
              <a:ext uri="{FF2B5EF4-FFF2-40B4-BE49-F238E27FC236}">
                <a16:creationId xmlns:a16="http://schemas.microsoft.com/office/drawing/2014/main" xmlns="" id="{64D0A36D-A35C-49E1-AE0E-110E42A83FE3}"/>
              </a:ext>
            </a:extLst>
          </p:cNvPr>
          <p:cNvSpPr>
            <a:spLocks noGrp="1"/>
          </p:cNvSpPr>
          <p:nvPr>
            <p:ph idx="1"/>
          </p:nvPr>
        </p:nvSpPr>
        <p:spPr/>
        <p:txBody>
          <a:bodyPr/>
          <a:lstStyle/>
          <a:p>
            <a:r>
              <a:rPr lang="en-US" sz="3200" dirty="0"/>
              <a:t>Find local or area non-profits to help with housing, independent living</a:t>
            </a:r>
          </a:p>
          <a:p>
            <a:r>
              <a:rPr lang="en-US" sz="3200" dirty="0"/>
              <a:t>Are there relatively nearby resources for independent living?</a:t>
            </a:r>
          </a:p>
          <a:p>
            <a:r>
              <a:rPr lang="en-US" sz="3200" dirty="0"/>
              <a:t>What do Universities offer for students with disabilities?</a:t>
            </a:r>
          </a:p>
          <a:p>
            <a:r>
              <a:rPr lang="en-US" sz="3200" dirty="0"/>
              <a:t>Summer programs?</a:t>
            </a:r>
          </a:p>
          <a:p>
            <a:pPr marL="45720" indent="0">
              <a:buNone/>
            </a:pPr>
            <a:endParaRPr lang="en-US" dirty="0"/>
          </a:p>
        </p:txBody>
      </p:sp>
    </p:spTree>
    <p:extLst>
      <p:ext uri="{BB962C8B-B14F-4D97-AF65-F5344CB8AC3E}">
        <p14:creationId xmlns:p14="http://schemas.microsoft.com/office/powerpoint/2010/main" val="34394420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2D0156-10B1-4C6D-822D-8C6F2EED34A8}"/>
              </a:ext>
            </a:extLst>
          </p:cNvPr>
          <p:cNvSpPr>
            <a:spLocks noGrp="1"/>
          </p:cNvSpPr>
          <p:nvPr>
            <p:ph type="title"/>
          </p:nvPr>
        </p:nvSpPr>
        <p:spPr/>
        <p:txBody>
          <a:bodyPr/>
          <a:lstStyle/>
          <a:p>
            <a:r>
              <a:rPr lang="en-US" dirty="0"/>
              <a:t>And If They Don’t Want Help?</a:t>
            </a:r>
          </a:p>
        </p:txBody>
      </p:sp>
      <p:sp>
        <p:nvSpPr>
          <p:cNvPr id="3" name="Content Placeholder 2">
            <a:extLst>
              <a:ext uri="{FF2B5EF4-FFF2-40B4-BE49-F238E27FC236}">
                <a16:creationId xmlns:a16="http://schemas.microsoft.com/office/drawing/2014/main" xmlns="" id="{9823079A-7A14-46F5-B45A-2F5EA8DE47C5}"/>
              </a:ext>
            </a:extLst>
          </p:cNvPr>
          <p:cNvSpPr>
            <a:spLocks noGrp="1"/>
          </p:cNvSpPr>
          <p:nvPr>
            <p:ph idx="1"/>
          </p:nvPr>
        </p:nvSpPr>
        <p:spPr/>
        <p:txBody>
          <a:bodyPr>
            <a:normAutofit/>
          </a:bodyPr>
          <a:lstStyle/>
          <a:p>
            <a:r>
              <a:rPr lang="en-US" sz="3200" dirty="0"/>
              <a:t>Motivational interviewing</a:t>
            </a:r>
          </a:p>
          <a:p>
            <a:r>
              <a:rPr lang="en-US" sz="3200" dirty="0"/>
              <a:t>Social Behavior Maps</a:t>
            </a:r>
          </a:p>
          <a:p>
            <a:r>
              <a:rPr lang="en-US" sz="3200" dirty="0"/>
              <a:t>That’s their choice</a:t>
            </a:r>
          </a:p>
          <a:p>
            <a:r>
              <a:rPr lang="en-US" sz="3200" dirty="0"/>
              <a:t>But I’m going to try my hardest not to be someone/something to be avoided</a:t>
            </a:r>
          </a:p>
          <a:p>
            <a:r>
              <a:rPr lang="en-US" sz="3200" dirty="0"/>
              <a:t>And it might not be their final choice</a:t>
            </a:r>
          </a:p>
        </p:txBody>
      </p:sp>
    </p:spTree>
    <p:extLst>
      <p:ext uri="{BB962C8B-B14F-4D97-AF65-F5344CB8AC3E}">
        <p14:creationId xmlns:p14="http://schemas.microsoft.com/office/powerpoint/2010/main" val="5919527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CFB775-BC19-440E-A7A7-013DBE44AF52}"/>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xmlns="" id="{0C73E4ED-3FA4-4B43-8DFE-9D6FDC0AA2BF}"/>
              </a:ext>
            </a:extLst>
          </p:cNvPr>
          <p:cNvSpPr>
            <a:spLocks noGrp="1"/>
          </p:cNvSpPr>
          <p:nvPr>
            <p:ph idx="1"/>
          </p:nvPr>
        </p:nvSpPr>
        <p:spPr/>
        <p:txBody>
          <a:bodyPr>
            <a:normAutofit/>
          </a:bodyPr>
          <a:lstStyle/>
          <a:p>
            <a:r>
              <a:rPr lang="en-US" sz="3200" dirty="0">
                <a:hlinkClick r:id="rId2"/>
              </a:rPr>
              <a:t>Meghan@drmeghanbarlow.com</a:t>
            </a:r>
            <a:endParaRPr lang="en-US" sz="3200" dirty="0"/>
          </a:p>
          <a:p>
            <a:r>
              <a:rPr lang="en-US" sz="3200" dirty="0">
                <a:hlinkClick r:id="rId3"/>
              </a:rPr>
              <a:t>www.meghanbarlowandassociates.com</a:t>
            </a:r>
            <a:endParaRPr lang="en-US" sz="3200" dirty="0"/>
          </a:p>
          <a:p>
            <a:r>
              <a:rPr lang="en-US" sz="3200" dirty="0"/>
              <a:t>Meghan Barlow and Associates</a:t>
            </a:r>
          </a:p>
          <a:p>
            <a:pPr marL="45720" indent="0">
              <a:buNone/>
            </a:pPr>
            <a:r>
              <a:rPr lang="en-US" sz="3200" dirty="0"/>
              <a:t>   on Facebook</a:t>
            </a:r>
          </a:p>
          <a:p>
            <a:pPr marL="45720" indent="0">
              <a:buNone/>
            </a:pPr>
            <a:endParaRPr lang="en-US" sz="3200" dirty="0"/>
          </a:p>
          <a:p>
            <a:r>
              <a:rPr lang="en-US" sz="3200" dirty="0"/>
              <a:t>Meghan Barlow on LinkedIn</a:t>
            </a:r>
          </a:p>
          <a:p>
            <a:endParaRPr lang="en-US" sz="3200" dirty="0"/>
          </a:p>
          <a:p>
            <a:endParaRPr lang="en-US" dirty="0"/>
          </a:p>
        </p:txBody>
      </p:sp>
      <p:pic>
        <p:nvPicPr>
          <p:cNvPr id="5" name="Picture 4" descr="Screen Clipping">
            <a:extLst>
              <a:ext uri="{FF2B5EF4-FFF2-40B4-BE49-F238E27FC236}">
                <a16:creationId xmlns:a16="http://schemas.microsoft.com/office/drawing/2014/main" xmlns="" id="{C003D66C-9872-4605-9EA9-0F2C63CF25AC}"/>
              </a:ext>
            </a:extLst>
          </p:cNvPr>
          <p:cNvPicPr>
            <a:picLocks noChangeAspect="1"/>
          </p:cNvPicPr>
          <p:nvPr/>
        </p:nvPicPr>
        <p:blipFill>
          <a:blip r:embed="rId4"/>
          <a:stretch>
            <a:fillRect/>
          </a:stretch>
        </p:blipFill>
        <p:spPr>
          <a:xfrm>
            <a:off x="7055228" y="3298371"/>
            <a:ext cx="1086002" cy="1066949"/>
          </a:xfrm>
          <a:prstGeom prst="rect">
            <a:avLst/>
          </a:prstGeom>
        </p:spPr>
      </p:pic>
      <p:pic>
        <p:nvPicPr>
          <p:cNvPr id="7" name="Picture 6" descr="Screen Clipping">
            <a:extLst>
              <a:ext uri="{FF2B5EF4-FFF2-40B4-BE49-F238E27FC236}">
                <a16:creationId xmlns:a16="http://schemas.microsoft.com/office/drawing/2014/main" xmlns="" id="{72D34095-CA77-4CB8-9188-D5604E663BCA}"/>
              </a:ext>
            </a:extLst>
          </p:cNvPr>
          <p:cNvPicPr>
            <a:picLocks noChangeAspect="1"/>
          </p:cNvPicPr>
          <p:nvPr/>
        </p:nvPicPr>
        <p:blipFill>
          <a:blip r:embed="rId5"/>
          <a:stretch>
            <a:fillRect/>
          </a:stretch>
        </p:blipFill>
        <p:spPr>
          <a:xfrm>
            <a:off x="7055228" y="4738006"/>
            <a:ext cx="1095528" cy="1066949"/>
          </a:xfrm>
          <a:prstGeom prst="rect">
            <a:avLst/>
          </a:prstGeom>
        </p:spPr>
      </p:pic>
    </p:spTree>
    <p:extLst>
      <p:ext uri="{BB962C8B-B14F-4D97-AF65-F5344CB8AC3E}">
        <p14:creationId xmlns:p14="http://schemas.microsoft.com/office/powerpoint/2010/main" val="2299126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4294518-4B0E-4D3E-BE67-A496A1D6AFA5}"/>
              </a:ext>
            </a:extLst>
          </p:cNvPr>
          <p:cNvSpPr>
            <a:spLocks noGrp="1"/>
          </p:cNvSpPr>
          <p:nvPr>
            <p:ph type="title"/>
          </p:nvPr>
        </p:nvSpPr>
        <p:spPr/>
        <p:txBody>
          <a:bodyPr/>
          <a:lstStyle/>
          <a:p>
            <a:r>
              <a:rPr lang="en-US" dirty="0"/>
              <a:t>Priorities of Instruction for Transition</a:t>
            </a:r>
          </a:p>
        </p:txBody>
      </p:sp>
      <p:sp>
        <p:nvSpPr>
          <p:cNvPr id="5" name="Content Placeholder 4">
            <a:extLst>
              <a:ext uri="{FF2B5EF4-FFF2-40B4-BE49-F238E27FC236}">
                <a16:creationId xmlns:a16="http://schemas.microsoft.com/office/drawing/2014/main" xmlns="" id="{1F9A9211-5BB9-420F-816C-A1D087B121C4}"/>
              </a:ext>
            </a:extLst>
          </p:cNvPr>
          <p:cNvSpPr>
            <a:spLocks noGrp="1"/>
          </p:cNvSpPr>
          <p:nvPr>
            <p:ph idx="1"/>
          </p:nvPr>
        </p:nvSpPr>
        <p:spPr/>
        <p:txBody>
          <a:bodyPr>
            <a:noAutofit/>
          </a:bodyPr>
          <a:lstStyle/>
          <a:p>
            <a:r>
              <a:rPr lang="en-US" sz="3200" dirty="0"/>
              <a:t>Suggested in </a:t>
            </a:r>
            <a:r>
              <a:rPr lang="en-US" sz="3200" dirty="0" err="1"/>
              <a:t>Wehman</a:t>
            </a:r>
            <a:r>
              <a:rPr lang="en-US" sz="3200" dirty="0"/>
              <a:t>, 1992 </a:t>
            </a:r>
            <a:r>
              <a:rPr lang="en-US" sz="3200" i="1" dirty="0"/>
              <a:t>Life Beyond the Classroom</a:t>
            </a:r>
          </a:p>
          <a:p>
            <a:r>
              <a:rPr lang="en-US" sz="3200" dirty="0"/>
              <a:t>Student and family input (1 year, 5 year, 10 year)</a:t>
            </a:r>
          </a:p>
          <a:p>
            <a:r>
              <a:rPr lang="en-US" sz="3200" dirty="0"/>
              <a:t>Survey current and potential future environments based on the above desired outcomes</a:t>
            </a:r>
          </a:p>
          <a:p>
            <a:r>
              <a:rPr lang="en-US" sz="3200" dirty="0"/>
              <a:t>Assess skill needs in potential environments in terms of production, social, and navigation skills</a:t>
            </a:r>
          </a:p>
        </p:txBody>
      </p:sp>
    </p:spTree>
    <p:extLst>
      <p:ext uri="{BB962C8B-B14F-4D97-AF65-F5344CB8AC3E}">
        <p14:creationId xmlns:p14="http://schemas.microsoft.com/office/powerpoint/2010/main" val="833973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3F3EE5-067E-422B-A348-E92ACD0BF5C6}"/>
              </a:ext>
            </a:extLst>
          </p:cNvPr>
          <p:cNvSpPr>
            <a:spLocks noGrp="1"/>
          </p:cNvSpPr>
          <p:nvPr>
            <p:ph type="title"/>
          </p:nvPr>
        </p:nvSpPr>
        <p:spPr/>
        <p:txBody>
          <a:bodyPr/>
          <a:lstStyle/>
          <a:p>
            <a:r>
              <a:rPr lang="en-US" dirty="0"/>
              <a:t>Priorities of Instruction for Transition</a:t>
            </a:r>
          </a:p>
        </p:txBody>
      </p:sp>
      <p:sp>
        <p:nvSpPr>
          <p:cNvPr id="3" name="Content Placeholder 2">
            <a:extLst>
              <a:ext uri="{FF2B5EF4-FFF2-40B4-BE49-F238E27FC236}">
                <a16:creationId xmlns:a16="http://schemas.microsoft.com/office/drawing/2014/main" xmlns="" id="{941FE8E5-5074-46B1-A8FA-CE2914400C54}"/>
              </a:ext>
            </a:extLst>
          </p:cNvPr>
          <p:cNvSpPr>
            <a:spLocks noGrp="1"/>
          </p:cNvSpPr>
          <p:nvPr>
            <p:ph idx="1"/>
          </p:nvPr>
        </p:nvSpPr>
        <p:spPr/>
        <p:txBody>
          <a:bodyPr/>
          <a:lstStyle/>
          <a:p>
            <a:r>
              <a:rPr lang="en-US" sz="3200" dirty="0"/>
              <a:t>Prioritize skills that occur across multiple environments</a:t>
            </a:r>
          </a:p>
          <a:p>
            <a:r>
              <a:rPr lang="en-US" sz="3200" dirty="0"/>
              <a:t>Attend to safety skills</a:t>
            </a:r>
          </a:p>
          <a:p>
            <a:r>
              <a:rPr lang="en-US" sz="3200" dirty="0"/>
              <a:t>Attend to skills that reduce dependence</a:t>
            </a:r>
          </a:p>
          <a:p>
            <a:r>
              <a:rPr lang="en-US" sz="3200" dirty="0"/>
              <a:t>Attend to skills NT cohorts will need to be taught</a:t>
            </a:r>
          </a:p>
          <a:p>
            <a:endParaRPr lang="en-US" dirty="0"/>
          </a:p>
        </p:txBody>
      </p:sp>
    </p:spTree>
    <p:extLst>
      <p:ext uri="{BB962C8B-B14F-4D97-AF65-F5344CB8AC3E}">
        <p14:creationId xmlns:p14="http://schemas.microsoft.com/office/powerpoint/2010/main" val="1861184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3A6358-E91A-4D3F-B051-A471C1073139}"/>
              </a:ext>
            </a:extLst>
          </p:cNvPr>
          <p:cNvSpPr>
            <a:spLocks noGrp="1"/>
          </p:cNvSpPr>
          <p:nvPr>
            <p:ph type="title"/>
          </p:nvPr>
        </p:nvSpPr>
        <p:spPr/>
        <p:txBody>
          <a:bodyPr/>
          <a:lstStyle/>
          <a:p>
            <a:r>
              <a:rPr lang="en-US" dirty="0"/>
              <a:t>Gerhardt’s Shortcut</a:t>
            </a:r>
          </a:p>
        </p:txBody>
      </p:sp>
      <p:graphicFrame>
        <p:nvGraphicFramePr>
          <p:cNvPr id="4" name="Content Placeholder 3">
            <a:extLst>
              <a:ext uri="{FF2B5EF4-FFF2-40B4-BE49-F238E27FC236}">
                <a16:creationId xmlns:a16="http://schemas.microsoft.com/office/drawing/2014/main" xmlns="" id="{4FE7C259-1E98-469E-AF82-EA42FC2FEA51}"/>
              </a:ext>
            </a:extLst>
          </p:cNvPr>
          <p:cNvGraphicFramePr>
            <a:graphicFrameLocks noGrp="1"/>
          </p:cNvGraphicFramePr>
          <p:nvPr>
            <p:ph idx="1"/>
            <p:extLst>
              <p:ext uri="{D42A27DB-BD31-4B8C-83A1-F6EECF244321}">
                <p14:modId xmlns:p14="http://schemas.microsoft.com/office/powerpoint/2010/main" val="2065682702"/>
              </p:ext>
            </p:extLst>
          </p:nvPr>
        </p:nvGraphicFramePr>
        <p:xfrm>
          <a:off x="1143000" y="2057400"/>
          <a:ext cx="9872871"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2639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FBF288-202C-4DF5-B11E-EE60CA1B788C}"/>
              </a:ext>
            </a:extLst>
          </p:cNvPr>
          <p:cNvSpPr>
            <a:spLocks noGrp="1"/>
          </p:cNvSpPr>
          <p:nvPr>
            <p:ph type="title"/>
          </p:nvPr>
        </p:nvSpPr>
        <p:spPr/>
        <p:txBody>
          <a:bodyPr/>
          <a:lstStyle/>
          <a:p>
            <a:r>
              <a:rPr lang="en-US" dirty="0"/>
              <a:t>Ultimate Criteria</a:t>
            </a:r>
          </a:p>
        </p:txBody>
      </p:sp>
      <p:sp>
        <p:nvSpPr>
          <p:cNvPr id="3" name="Content Placeholder 2">
            <a:extLst>
              <a:ext uri="{FF2B5EF4-FFF2-40B4-BE49-F238E27FC236}">
                <a16:creationId xmlns:a16="http://schemas.microsoft.com/office/drawing/2014/main" xmlns="" id="{A9A787CA-8C24-454A-A05C-B172AF9FD8E2}"/>
              </a:ext>
            </a:extLst>
          </p:cNvPr>
          <p:cNvSpPr>
            <a:spLocks noGrp="1"/>
          </p:cNvSpPr>
          <p:nvPr>
            <p:ph idx="1"/>
          </p:nvPr>
        </p:nvSpPr>
        <p:spPr/>
        <p:txBody>
          <a:bodyPr>
            <a:normAutofit/>
          </a:bodyPr>
          <a:lstStyle/>
          <a:p>
            <a:pPr marL="45720" indent="0">
              <a:buNone/>
            </a:pPr>
            <a:r>
              <a:rPr lang="en-US" sz="4800" dirty="0"/>
              <a:t>“If the student does not learn to do the task, will someone else have to do it for them?”</a:t>
            </a:r>
          </a:p>
          <a:p>
            <a:pPr marL="45720" indent="0" algn="r">
              <a:buNone/>
            </a:pPr>
            <a:r>
              <a:rPr lang="en-US" sz="3200" dirty="0"/>
              <a:t>Lou Brown, 1985</a:t>
            </a:r>
          </a:p>
        </p:txBody>
      </p:sp>
    </p:spTree>
    <p:extLst>
      <p:ext uri="{BB962C8B-B14F-4D97-AF65-F5344CB8AC3E}">
        <p14:creationId xmlns:p14="http://schemas.microsoft.com/office/powerpoint/2010/main" val="1895805234"/>
      </p:ext>
    </p:extLst>
  </p:cSld>
  <p:clrMapOvr>
    <a:masterClrMapping/>
  </p:clrMapOvr>
</p:sld>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1376</TotalTime>
  <Words>1313</Words>
  <Application>Microsoft Macintosh PowerPoint</Application>
  <PresentationFormat>Widescreen</PresentationFormat>
  <Paragraphs>270</Paragraphs>
  <Slides>58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58</vt:i4>
      </vt:variant>
    </vt:vector>
  </HeadingPairs>
  <TitlesOfParts>
    <vt:vector size="61" baseType="lpstr">
      <vt:lpstr>Calibri</vt:lpstr>
      <vt:lpstr>Corbel</vt:lpstr>
      <vt:lpstr>Basis</vt:lpstr>
      <vt:lpstr>Strategies to Help individuals with ASD Develop Independence and Adaptability</vt:lpstr>
      <vt:lpstr>Transition to adulthood</vt:lpstr>
      <vt:lpstr>PowerPoint Presentation</vt:lpstr>
      <vt:lpstr>Start Transition Planning</vt:lpstr>
      <vt:lpstr>Start Transition Planning</vt:lpstr>
      <vt:lpstr>Priorities of Instruction for Transition</vt:lpstr>
      <vt:lpstr>Priorities of Instruction for Transition</vt:lpstr>
      <vt:lpstr>Gerhardt’s Shortcut</vt:lpstr>
      <vt:lpstr>Ultimate Criteria</vt:lpstr>
      <vt:lpstr>Focus on Functionality</vt:lpstr>
      <vt:lpstr>From Pediatrics to Adult</vt:lpstr>
      <vt:lpstr>Transition Between Worlds</vt:lpstr>
      <vt:lpstr>Ease the Transition</vt:lpstr>
      <vt:lpstr>Self-Awareness and Self-Advocacy</vt:lpstr>
      <vt:lpstr>Goals</vt:lpstr>
      <vt:lpstr>How Do We Get There?</vt:lpstr>
      <vt:lpstr>Advocacy (In All Forms)</vt:lpstr>
      <vt:lpstr>Areas of Advocacy</vt:lpstr>
      <vt:lpstr>Essential Skills</vt:lpstr>
      <vt:lpstr>Motivation</vt:lpstr>
      <vt:lpstr>Basic Concept Taught in SBM</vt:lpstr>
      <vt:lpstr>Time Management</vt:lpstr>
      <vt:lpstr>Technology</vt:lpstr>
      <vt:lpstr>“Bug in the Ear”</vt:lpstr>
      <vt:lpstr>In their Pocket</vt:lpstr>
      <vt:lpstr>360 Thinking Time Tracker App</vt:lpstr>
      <vt:lpstr>On The Road</vt:lpstr>
      <vt:lpstr>Resistance to Driving</vt:lpstr>
      <vt:lpstr>Lots of Practice</vt:lpstr>
      <vt:lpstr>Driving Time</vt:lpstr>
      <vt:lpstr>Anticipate</vt:lpstr>
      <vt:lpstr>PowerPoint Presentation</vt:lpstr>
      <vt:lpstr>PowerPoint Presentation</vt:lpstr>
      <vt:lpstr>In The Dorm</vt:lpstr>
      <vt:lpstr>Perspective Taking</vt:lpstr>
      <vt:lpstr>General Guidelines to Follow</vt:lpstr>
      <vt:lpstr>Keep Track and Keep It Fair</vt:lpstr>
      <vt:lpstr>Reciprocity</vt:lpstr>
      <vt:lpstr>In the Apartment</vt:lpstr>
      <vt:lpstr>Skills to Address</vt:lpstr>
      <vt:lpstr>Consider</vt:lpstr>
      <vt:lpstr>Don’t Worry About</vt:lpstr>
      <vt:lpstr>In The Workplace</vt:lpstr>
      <vt:lpstr>Gaining Employment</vt:lpstr>
      <vt:lpstr>Job Match</vt:lpstr>
      <vt:lpstr>Consider</vt:lpstr>
      <vt:lpstr>PowerPoint Presentation</vt:lpstr>
      <vt:lpstr>PowerPoint Presentation</vt:lpstr>
      <vt:lpstr>Possibilities</vt:lpstr>
      <vt:lpstr>At Work</vt:lpstr>
      <vt:lpstr>At Work</vt:lpstr>
      <vt:lpstr>At Work</vt:lpstr>
      <vt:lpstr>PowerPoint Presentation</vt:lpstr>
      <vt:lpstr>Resources for Adults</vt:lpstr>
      <vt:lpstr>Resources for You to Find</vt:lpstr>
      <vt:lpstr>Resources For You to Find</vt:lpstr>
      <vt:lpstr>And If They Don’t Want Help?</vt:lpstr>
      <vt:lpstr>Contact Information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to Help individuals with ASD Develop Independence and Adaptability</dc:title>
  <dc:creator>Meghan Barlow</dc:creator>
  <cp:lastModifiedBy>Jack Hirose</cp:lastModifiedBy>
  <cp:revision>30</cp:revision>
  <cp:lastPrinted>2018-01-17T17:28:33Z</cp:lastPrinted>
  <dcterms:created xsi:type="dcterms:W3CDTF">2017-12-26T15:03:41Z</dcterms:created>
  <dcterms:modified xsi:type="dcterms:W3CDTF">2018-01-17T17:28:45Z</dcterms:modified>
</cp:coreProperties>
</file>