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63" r:id="rId2"/>
    <p:sldId id="264" r:id="rId3"/>
    <p:sldId id="265" r:id="rId4"/>
    <p:sldId id="266" r:id="rId5"/>
    <p:sldId id="267" r:id="rId6"/>
    <p:sldId id="268" r:id="rId7"/>
    <p:sldId id="269" r:id="rId8"/>
    <p:sldId id="271" r:id="rId9"/>
    <p:sldId id="272" r:id="rId10"/>
    <p:sldId id="274" r:id="rId11"/>
    <p:sldId id="275" r:id="rId12"/>
    <p:sldId id="276"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Garamond"/>
          <a:ea typeface="Garamond"/>
          <a:cs typeface="Garamond"/>
        </a:font>
        <a:srgbClr val="00339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DEC"/>
          </a:solidFill>
        </a:fill>
      </a:tcStyle>
    </a:wholeTbl>
    <a:band2H>
      <a:tcTxStyle/>
      <a:tcStyle>
        <a:tcBdr/>
        <a:fill>
          <a:solidFill>
            <a:srgbClr val="E6EFF6"/>
          </a:solidFill>
        </a:fill>
      </a:tcStyle>
    </a:band2H>
    <a:firstCol>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Garamond"/>
          <a:ea typeface="Garamond"/>
          <a:cs typeface="Garamond"/>
        </a:font>
        <a:srgbClr val="00339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2E2EB"/>
          </a:solidFill>
        </a:fill>
      </a:tcStyle>
    </a:wholeTbl>
    <a:band2H>
      <a:tcTxStyle/>
      <a:tcStyle>
        <a:tcBdr/>
        <a:fill>
          <a:solidFill>
            <a:srgbClr val="F1F1F5"/>
          </a:solidFill>
        </a:fill>
      </a:tcStyle>
    </a:band2H>
    <a:firstCol>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Garamond"/>
          <a:ea typeface="Garamond"/>
          <a:cs typeface="Garamond"/>
        </a:font>
        <a:srgbClr val="00339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DD6EC"/>
          </a:solidFill>
        </a:fill>
      </a:tcStyle>
    </a:wholeTbl>
    <a:band2H>
      <a:tcTxStyle/>
      <a:tcStyle>
        <a:tcBdr/>
        <a:fill>
          <a:solidFill>
            <a:srgbClr val="EFEBF6"/>
          </a:solidFill>
        </a:fill>
      </a:tcStyle>
    </a:band2H>
    <a:firstCol>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Garamond"/>
          <a:ea typeface="Garamond"/>
          <a:cs typeface="Garamond"/>
        </a:font>
        <a:srgbClr val="00339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F"/>
          </a:solidFill>
        </a:fill>
      </a:tcStyle>
    </a:wholeTbl>
    <a:band2H>
      <a:tcTxStyle/>
      <a:tcStyle>
        <a:tcBdr/>
        <a:fill>
          <a:solidFill>
            <a:srgbClr val="FFFFFF"/>
          </a:solidFill>
        </a:fill>
      </a:tcStyle>
    </a:band2H>
    <a:firstCol>
      <a:tcTxStyle b="on" i="on">
        <a:font>
          <a:latin typeface="Garamond"/>
          <a:ea typeface="Garamond"/>
          <a:cs typeface="Garamon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Garamond"/>
          <a:ea typeface="Garamond"/>
          <a:cs typeface="Garamond"/>
        </a:font>
        <a:srgbClr val="003399"/>
      </a:tcTxStyle>
      <a:tcStyle>
        <a:tcBdr>
          <a:left>
            <a:ln w="12700" cap="flat">
              <a:noFill/>
              <a:miter lim="400000"/>
            </a:ln>
          </a:left>
          <a:right>
            <a:ln w="12700" cap="flat">
              <a:noFill/>
              <a:miter lim="400000"/>
            </a:ln>
          </a:right>
          <a:top>
            <a:ln w="50800" cap="flat">
              <a:solidFill>
                <a:srgbClr val="003399"/>
              </a:solidFill>
              <a:prstDash val="solid"/>
              <a:bevel/>
            </a:ln>
          </a:top>
          <a:bottom>
            <a:ln w="25400" cap="flat">
              <a:solidFill>
                <a:srgbClr val="00339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Garamond"/>
          <a:ea typeface="Garamond"/>
          <a:cs typeface="Garamond"/>
        </a:font>
        <a:srgbClr val="FFFFFF"/>
      </a:tcTxStyle>
      <a:tcStyle>
        <a:tcBdr>
          <a:left>
            <a:ln w="12700" cap="flat">
              <a:noFill/>
              <a:miter lim="400000"/>
            </a:ln>
          </a:left>
          <a:right>
            <a:ln w="12700" cap="flat">
              <a:noFill/>
              <a:miter lim="400000"/>
            </a:ln>
          </a:right>
          <a:top>
            <a:ln w="25400" cap="flat">
              <a:solidFill>
                <a:srgbClr val="003399"/>
              </a:solidFill>
              <a:prstDash val="solid"/>
              <a:bevel/>
            </a:ln>
          </a:top>
          <a:bottom>
            <a:ln w="25400" cap="flat">
              <a:solidFill>
                <a:srgbClr val="003399"/>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Garamond"/>
          <a:ea typeface="Garamond"/>
          <a:cs typeface="Garamond"/>
        </a:font>
        <a:srgbClr val="00339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CDD"/>
          </a:solidFill>
        </a:fill>
      </a:tcStyle>
    </a:wholeTbl>
    <a:band2H>
      <a:tcTxStyle/>
      <a:tcStyle>
        <a:tcBdr/>
        <a:fill>
          <a:solidFill>
            <a:srgbClr val="E6E7EF"/>
          </a:solidFill>
        </a:fill>
      </a:tcStyle>
    </a:band2H>
    <a:firstCol>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399"/>
          </a:solidFill>
        </a:fill>
      </a:tcStyle>
    </a:firstCol>
    <a:la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399"/>
          </a:solidFill>
        </a:fill>
      </a:tcStyle>
    </a:lastRow>
    <a:fir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399"/>
          </a:solidFill>
        </a:fill>
      </a:tcStyle>
    </a:firstRow>
  </a:tblStyle>
  <a:tblStyle styleId="{2708684C-4D16-4618-839F-0558EEFCDFE6}" styleName="">
    <a:tblBg/>
    <a:wholeTbl>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a:tcStyle>
        <a:tcBdr/>
        <a:fill>
          <a:solidFill>
            <a:srgbClr val="FFFFFF"/>
          </a:solidFill>
        </a:fill>
      </a:tcStyle>
    </a:band2H>
    <a:firstCol>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Garamond"/>
          <a:ea typeface="Garamond"/>
          <a:cs typeface="Garamon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2838"/>
  </p:normalViewPr>
  <p:slideViewPr>
    <p:cSldViewPr snapToGrid="0" snapToObjects="1">
      <p:cViewPr varScale="1">
        <p:scale>
          <a:sx n="57" d="100"/>
          <a:sy n="57" d="100"/>
        </p:scale>
        <p:origin x="10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Shape 66"/>
          <p:cNvSpPr>
            <a:spLocks noGrp="1" noRot="1" noChangeAspect="1"/>
          </p:cNvSpPr>
          <p:nvPr>
            <p:ph type="sldImg"/>
          </p:nvPr>
        </p:nvSpPr>
        <p:spPr>
          <a:xfrm>
            <a:off x="1143000" y="685800"/>
            <a:ext cx="4572000" cy="3429000"/>
          </a:xfrm>
          <a:prstGeom prst="rect">
            <a:avLst/>
          </a:prstGeom>
        </p:spPr>
        <p:txBody>
          <a:bodyPr/>
          <a:lstStyle/>
          <a:p>
            <a:endParaRPr/>
          </a:p>
        </p:txBody>
      </p:sp>
      <p:sp>
        <p:nvSpPr>
          <p:cNvPr id="67" name="Shape 6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2990393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inventory.or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marL="228600" lvl="1" defTabSz="914400">
              <a:lnSpc>
                <a:spcPct val="100000"/>
              </a:lnSpc>
              <a:spcBef>
                <a:spcPts val="400"/>
              </a:spcBef>
              <a:defRPr sz="1200">
                <a:latin typeface="Arial"/>
                <a:ea typeface="Arial"/>
                <a:cs typeface="Arial"/>
                <a:sym typeface="Arial"/>
              </a:defRPr>
            </a:pPr>
            <a:r>
              <a:t>Brainstorm “what kinds of things are we looking for in terms of childhood data?</a:t>
            </a:r>
          </a:p>
        </p:txBody>
      </p:sp>
    </p:spTree>
    <p:extLst>
      <p:ext uri="{BB962C8B-B14F-4D97-AF65-F5344CB8AC3E}">
        <p14:creationId xmlns:p14="http://schemas.microsoft.com/office/powerpoint/2010/main" val="188016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Selective abstraction</a:t>
            </a:r>
            <a:endParaRPr sz="1800"/>
          </a:p>
          <a:p>
            <a:pPr defTabSz="914400">
              <a:lnSpc>
                <a:spcPct val="100000"/>
              </a:lnSpc>
              <a:spcBef>
                <a:spcPts val="400"/>
              </a:spcBef>
              <a:defRPr sz="1200">
                <a:latin typeface="Arial"/>
                <a:ea typeface="Arial"/>
                <a:cs typeface="Arial"/>
                <a:sym typeface="Arial"/>
              </a:defRPr>
            </a:pPr>
            <a:r>
              <a:t>Mental filter</a:t>
            </a:r>
          </a:p>
        </p:txBody>
      </p:sp>
    </p:spTree>
    <p:extLst>
      <p:ext uri="{BB962C8B-B14F-4D97-AF65-F5344CB8AC3E}">
        <p14:creationId xmlns:p14="http://schemas.microsoft.com/office/powerpoint/2010/main" val="659783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Selective abstraction</a:t>
            </a:r>
            <a:endParaRPr sz="1800"/>
          </a:p>
          <a:p>
            <a:pPr defTabSz="914400">
              <a:lnSpc>
                <a:spcPct val="100000"/>
              </a:lnSpc>
              <a:spcBef>
                <a:spcPts val="400"/>
              </a:spcBef>
              <a:defRPr sz="1200">
                <a:latin typeface="Arial"/>
                <a:ea typeface="Arial"/>
                <a:cs typeface="Arial"/>
                <a:sym typeface="Arial"/>
              </a:defRPr>
            </a:pPr>
            <a:r>
              <a:t>Mental filter</a:t>
            </a:r>
          </a:p>
        </p:txBody>
      </p:sp>
    </p:spTree>
    <p:extLst>
      <p:ext uri="{BB962C8B-B14F-4D97-AF65-F5344CB8AC3E}">
        <p14:creationId xmlns:p14="http://schemas.microsoft.com/office/powerpoint/2010/main" val="1524509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Selective abstraction</a:t>
            </a:r>
            <a:endParaRPr sz="1800"/>
          </a:p>
          <a:p>
            <a:pPr defTabSz="914400">
              <a:lnSpc>
                <a:spcPct val="100000"/>
              </a:lnSpc>
              <a:spcBef>
                <a:spcPts val="400"/>
              </a:spcBef>
              <a:defRPr sz="1200">
                <a:latin typeface="Arial"/>
                <a:ea typeface="Arial"/>
                <a:cs typeface="Arial"/>
                <a:sym typeface="Arial"/>
              </a:defRPr>
            </a:pPr>
            <a:r>
              <a:t>Mental filter</a:t>
            </a:r>
          </a:p>
        </p:txBody>
      </p:sp>
    </p:spTree>
    <p:extLst>
      <p:ext uri="{BB962C8B-B14F-4D97-AF65-F5344CB8AC3E}">
        <p14:creationId xmlns:p14="http://schemas.microsoft.com/office/powerpoint/2010/main" val="79836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If intro course we would spend more time on these – negative views in these 3 areas</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Basic</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Develop Rapport</a:t>
            </a:r>
            <a:endParaRPr sz="1800"/>
          </a:p>
          <a:p>
            <a:pPr defTabSz="914400">
              <a:lnSpc>
                <a:spcPct val="100000"/>
              </a:lnSpc>
              <a:spcBef>
                <a:spcPts val="400"/>
              </a:spcBef>
              <a:defRPr sz="1200">
                <a:latin typeface="Arial"/>
                <a:ea typeface="Arial"/>
                <a:cs typeface="Arial"/>
                <a:sym typeface="Arial"/>
              </a:defRPr>
            </a:pPr>
            <a:r>
              <a:t>Socialize to Cognitive Model</a:t>
            </a:r>
            <a:endParaRPr sz="1800"/>
          </a:p>
          <a:p>
            <a:pPr defTabSz="914400">
              <a:lnSpc>
                <a:spcPct val="100000"/>
              </a:lnSpc>
              <a:spcBef>
                <a:spcPts val="400"/>
              </a:spcBef>
              <a:defRPr sz="1200">
                <a:latin typeface="Arial"/>
                <a:ea typeface="Arial"/>
                <a:cs typeface="Arial"/>
                <a:sym typeface="Arial"/>
              </a:defRPr>
            </a:pPr>
            <a:r>
              <a:t>Elicit specific thoughts</a:t>
            </a:r>
            <a:endParaRPr sz="1800"/>
          </a:p>
          <a:p>
            <a:pPr defTabSz="914400">
              <a:lnSpc>
                <a:spcPct val="100000"/>
              </a:lnSpc>
              <a:spcBef>
                <a:spcPts val="400"/>
              </a:spcBef>
              <a:defRPr sz="1200">
                <a:latin typeface="Arial"/>
                <a:ea typeface="Arial"/>
                <a:cs typeface="Arial"/>
                <a:sym typeface="Arial"/>
              </a:defRPr>
            </a:pPr>
            <a:r>
              <a:t>Examine evidence, etc</a:t>
            </a:r>
          </a:p>
        </p:txBody>
      </p:sp>
    </p:spTree>
    <p:extLst>
      <p:ext uri="{BB962C8B-B14F-4D97-AF65-F5344CB8AC3E}">
        <p14:creationId xmlns:p14="http://schemas.microsoft.com/office/powerpoint/2010/main" val="59716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Times New Roman"/>
                <a:ea typeface="Times New Roman"/>
                <a:cs typeface="Times New Roman"/>
                <a:sym typeface="Times New Roman"/>
              </a:defRPr>
            </a:pPr>
            <a:endParaRPr/>
          </a:p>
          <a:p>
            <a:pPr marL="223836" indent="-223836" defTabSz="914400">
              <a:lnSpc>
                <a:spcPct val="100000"/>
              </a:lnSpc>
              <a:spcBef>
                <a:spcPts val="400"/>
              </a:spcBef>
              <a:defRPr sz="1200">
                <a:latin typeface="Times New Roman"/>
                <a:ea typeface="Times New Roman"/>
                <a:cs typeface="Times New Roman"/>
                <a:sym typeface="Times New Roman"/>
              </a:defRPr>
            </a:pPr>
            <a:r>
              <a:t>Researchers have found that if you don’t go to bed until you are sleepy, you will go to bed quicker and sleep better quality</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Bath b4 bed – an increase in body temperature makes some people get sleepy – get out of bed 20 min after trying and do a boring activitg, no naps, bedtime routine,  monitor caffeine, sugar,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On a positive day when things are good, write about progress, affirmations, letter to self about recovery, etc.. – so will have it to pull out on day not so good – something very powerful about having something in your own writing</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Schedule activities</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Previuosly enjoyed/list of things might enjoy</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Active – intent to release endorphins – exercise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Mastery (if conditional assumptions related to performance)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Interventions related to meaning/spirituality (return to church attendance, volunteer work, spiritual reading,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Monitor Self-Talk - Depressed pts say things to themselves wouldn’t dream of saying to others – GOOd Q: Would I say this to someone else? If not, cant say it to me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Distortions usually involve selective abstraction, other variants of D/C positive</a:t>
            </a:r>
          </a:p>
        </p:txBody>
      </p:sp>
    </p:spTree>
    <p:extLst>
      <p:ext uri="{BB962C8B-B14F-4D97-AF65-F5344CB8AC3E}">
        <p14:creationId xmlns:p14="http://schemas.microsoft.com/office/powerpoint/2010/main" val="1144280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Times New Roman"/>
                <a:ea typeface="Times New Roman"/>
                <a:cs typeface="Times New Roman"/>
                <a:sym typeface="Times New Roman"/>
              </a:defRPr>
            </a:pPr>
            <a:endParaRPr/>
          </a:p>
          <a:p>
            <a:pPr marL="223836" indent="-223836" defTabSz="914400">
              <a:lnSpc>
                <a:spcPct val="100000"/>
              </a:lnSpc>
              <a:spcBef>
                <a:spcPts val="400"/>
              </a:spcBef>
              <a:defRPr sz="1200">
                <a:latin typeface="Times New Roman"/>
                <a:ea typeface="Times New Roman"/>
                <a:cs typeface="Times New Roman"/>
                <a:sym typeface="Times New Roman"/>
              </a:defRPr>
            </a:pPr>
            <a:r>
              <a:t>Medication compliance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- 0-13</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pros and cons (top off at 9 but only bottom out at 3)</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Early warning signs/ contracting</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some less severe choose to not be on meds after pros and cons</a:t>
            </a:r>
          </a:p>
        </p:txBody>
      </p:sp>
    </p:spTree>
    <p:extLst>
      <p:ext uri="{BB962C8B-B14F-4D97-AF65-F5344CB8AC3E}">
        <p14:creationId xmlns:p14="http://schemas.microsoft.com/office/powerpoint/2010/main" val="121264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Times New Roman"/>
                <a:ea typeface="Times New Roman"/>
                <a:cs typeface="Times New Roman"/>
                <a:sym typeface="Times New Roman"/>
              </a:defRPr>
            </a:pPr>
            <a:endParaRPr/>
          </a:p>
          <a:p>
            <a:pPr marL="223836" indent="-223836" defTabSz="914400">
              <a:lnSpc>
                <a:spcPct val="100000"/>
              </a:lnSpc>
              <a:spcBef>
                <a:spcPts val="400"/>
              </a:spcBef>
              <a:defRPr sz="1200">
                <a:latin typeface="Times New Roman"/>
                <a:ea typeface="Times New Roman"/>
                <a:cs typeface="Times New Roman"/>
                <a:sym typeface="Times New Roman"/>
              </a:defRPr>
            </a:pPr>
            <a:r>
              <a:t>Medication compliance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- 0-13</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pros and cons (top off at 9 but only bottom out at 3)</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Early warning signs/ contracting</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some less severe choose to not be on meds after pros and cons</a:t>
            </a:r>
          </a:p>
        </p:txBody>
      </p:sp>
    </p:spTree>
    <p:extLst>
      <p:ext uri="{BB962C8B-B14F-4D97-AF65-F5344CB8AC3E}">
        <p14:creationId xmlns:p14="http://schemas.microsoft.com/office/powerpoint/2010/main" val="123502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Times New Roman"/>
                <a:ea typeface="Times New Roman"/>
                <a:cs typeface="Times New Roman"/>
                <a:sym typeface="Times New Roman"/>
              </a:defRPr>
            </a:pPr>
            <a:endParaRPr/>
          </a:p>
          <a:p>
            <a:pPr marL="223836" indent="-223836" defTabSz="914400">
              <a:lnSpc>
                <a:spcPct val="100000"/>
              </a:lnSpc>
              <a:spcBef>
                <a:spcPts val="400"/>
              </a:spcBef>
              <a:defRPr sz="1200">
                <a:latin typeface="Times New Roman"/>
                <a:ea typeface="Times New Roman"/>
                <a:cs typeface="Times New Roman"/>
                <a:sym typeface="Times New Roman"/>
              </a:defRPr>
            </a:pPr>
            <a:r>
              <a:t>Researchers have found that if you don’t go to bed until you are sleepy, you will go to bed quicker and sleep better quality</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Bath b4 bed – an increase in body temperature makes some people get sleepy – get out of bed 20 min after trying and do a boring activitg, no naps, bedtime routine,  monitor caffeine, sugar,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On a positive day when things are good, write about progress, affirmations, letter to self about recovery, etc.. – so will have it to pull out on day not so good – something very powerful about having something in your own writing</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Schedule activities</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Previuosly enjoyed/list of things might enjoy</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Active – intent to release endorphins – exercise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Mastery (if conditional assumptions related to performance)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Interventions related to meaning/spirituality (return to church attendance, volunteer work, spiritual reading,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Monitor Self-Talk - Depressed pts say things to themselves wouldn’t dream of saying to others – GOOd Q: Would I say this to someone else? If not, cant say it to me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Distortions usually involve selective abstraction, other variants of D/C positive</a:t>
            </a:r>
          </a:p>
        </p:txBody>
      </p:sp>
    </p:spTree>
    <p:extLst>
      <p:ext uri="{BB962C8B-B14F-4D97-AF65-F5344CB8AC3E}">
        <p14:creationId xmlns:p14="http://schemas.microsoft.com/office/powerpoint/2010/main" val="1604600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Times New Roman"/>
                <a:ea typeface="Times New Roman"/>
                <a:cs typeface="Times New Roman"/>
                <a:sym typeface="Times New Roman"/>
              </a:defRPr>
            </a:pPr>
            <a:endParaRPr/>
          </a:p>
          <a:p>
            <a:pPr marL="223836" indent="-223836" defTabSz="914400">
              <a:lnSpc>
                <a:spcPct val="100000"/>
              </a:lnSpc>
              <a:spcBef>
                <a:spcPts val="400"/>
              </a:spcBef>
              <a:defRPr sz="1200">
                <a:latin typeface="Times New Roman"/>
                <a:ea typeface="Times New Roman"/>
                <a:cs typeface="Times New Roman"/>
                <a:sym typeface="Times New Roman"/>
              </a:defRPr>
            </a:pPr>
            <a:r>
              <a:t>Researchers have found that if you don’t go to bed until you are sleepy, you will go to bed quicker and sleep better quality</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Bath b4 bed – an increase in body temperature makes some people get sleepy – get out of bed 20 min after trying and do a boring activitg, no naps, bedtime routine,  monitor caffeine, sugar,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On a positive day when things are good, write about progress, affirmations, letter to self about recovery, etc.. – so will have it to pull out on day not so good – something very powerful about having something in your own writing</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Schedule activities</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Previuosly enjoyed/list of things might enjoy</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Active – intent to release endorphins – exercise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Mastery (if conditional assumptions related to performance)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Interventions related to meaning/spirituality (return to church attendance, volunteer work, spiritual reading,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Monitor Self-Talk - Depressed pts say things to themselves wouldn’t dream of saying to others – GOOd Q: Would I say this to someone else? If not, cant say it to me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Distortions usually involve selective abstraction, other variants of D/C positive</a:t>
            </a:r>
          </a:p>
        </p:txBody>
      </p:sp>
    </p:spTree>
    <p:extLst>
      <p:ext uri="{BB962C8B-B14F-4D97-AF65-F5344CB8AC3E}">
        <p14:creationId xmlns:p14="http://schemas.microsoft.com/office/powerpoint/2010/main" val="415603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Times New Roman"/>
                <a:ea typeface="Times New Roman"/>
                <a:cs typeface="Times New Roman"/>
                <a:sym typeface="Times New Roman"/>
              </a:defRPr>
            </a:pPr>
            <a:endParaRPr/>
          </a:p>
          <a:p>
            <a:pPr marL="223836" indent="-223836" defTabSz="914400">
              <a:lnSpc>
                <a:spcPct val="100000"/>
              </a:lnSpc>
              <a:spcBef>
                <a:spcPts val="400"/>
              </a:spcBef>
              <a:defRPr sz="1200">
                <a:latin typeface="Times New Roman"/>
                <a:ea typeface="Times New Roman"/>
                <a:cs typeface="Times New Roman"/>
                <a:sym typeface="Times New Roman"/>
              </a:defRPr>
            </a:pPr>
            <a:r>
              <a:t>Researchers have found that if you don’t go to bed until you are sleepy, you will go to bed quicker and sleep better quality</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Bath b4 bed – an increase in body temperature makes some people get sleepy – get out of bed 20 min after trying and do a boring activitg, no naps, bedtime routine,  monitor caffeine, sugar,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On a positive day when things are good, write about progress, affirmations, letter to self about recovery, etc.. – so will have it to pull out on day not so good – something very powerful about having something in your own writing</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Schedule activities</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Previuosly enjoyed/list of things might enjoy</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Active – intent to release endorphins – exercise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Mastery (if conditional assumptions related to performance)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Interventions related to meaning/spirituality (return to church attendance, volunteer work, spiritual reading,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Monitor Self-Talk - Depressed pts say things to themselves wouldn’t dream of saying to others – GOOd Q: Would I say this to someone else? If not, cant say it to me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Distortions usually involve selective abstraction, other variants of D/C positive</a:t>
            </a:r>
          </a:p>
        </p:txBody>
      </p:sp>
    </p:spTree>
    <p:extLst>
      <p:ext uri="{BB962C8B-B14F-4D97-AF65-F5344CB8AC3E}">
        <p14:creationId xmlns:p14="http://schemas.microsoft.com/office/powerpoint/2010/main" val="142349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If intro course we would spend more time on these – negative views in these 3 areas</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Basic</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Develop Rapport</a:t>
            </a:r>
            <a:endParaRPr sz="1800"/>
          </a:p>
          <a:p>
            <a:pPr defTabSz="914400">
              <a:lnSpc>
                <a:spcPct val="100000"/>
              </a:lnSpc>
              <a:spcBef>
                <a:spcPts val="400"/>
              </a:spcBef>
              <a:defRPr sz="1200">
                <a:latin typeface="Arial"/>
                <a:ea typeface="Arial"/>
                <a:cs typeface="Arial"/>
                <a:sym typeface="Arial"/>
              </a:defRPr>
            </a:pPr>
            <a:r>
              <a:t>Socialize to Cognitive Model</a:t>
            </a:r>
            <a:endParaRPr sz="1800"/>
          </a:p>
          <a:p>
            <a:pPr defTabSz="914400">
              <a:lnSpc>
                <a:spcPct val="100000"/>
              </a:lnSpc>
              <a:spcBef>
                <a:spcPts val="400"/>
              </a:spcBef>
              <a:defRPr sz="1200">
                <a:latin typeface="Arial"/>
                <a:ea typeface="Arial"/>
                <a:cs typeface="Arial"/>
                <a:sym typeface="Arial"/>
              </a:defRPr>
            </a:pPr>
            <a:r>
              <a:t>Elicit specific thoughts</a:t>
            </a:r>
            <a:endParaRPr sz="1800"/>
          </a:p>
          <a:p>
            <a:pPr defTabSz="914400">
              <a:lnSpc>
                <a:spcPct val="100000"/>
              </a:lnSpc>
              <a:spcBef>
                <a:spcPts val="400"/>
              </a:spcBef>
              <a:defRPr sz="1200">
                <a:latin typeface="Arial"/>
                <a:ea typeface="Arial"/>
                <a:cs typeface="Arial"/>
                <a:sym typeface="Arial"/>
              </a:defRPr>
            </a:pPr>
            <a:r>
              <a:t>Examine evidence, etc</a:t>
            </a:r>
          </a:p>
        </p:txBody>
      </p:sp>
    </p:spTree>
    <p:extLst>
      <p:ext uri="{BB962C8B-B14F-4D97-AF65-F5344CB8AC3E}">
        <p14:creationId xmlns:p14="http://schemas.microsoft.com/office/powerpoint/2010/main" val="1854083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pPr marL="228600" lvl="1" defTabSz="914400">
              <a:lnSpc>
                <a:spcPct val="100000"/>
              </a:lnSpc>
              <a:spcBef>
                <a:spcPts val="400"/>
              </a:spcBef>
              <a:defRPr sz="1200">
                <a:latin typeface="Arial"/>
                <a:ea typeface="Arial"/>
                <a:cs typeface="Arial"/>
                <a:sym typeface="Arial"/>
              </a:defRPr>
            </a:pPr>
            <a:r>
              <a:t>Brainstorm “what kinds of things are we looking for in terms of childhood data?</a:t>
            </a:r>
          </a:p>
        </p:txBody>
      </p:sp>
    </p:spTree>
    <p:extLst>
      <p:ext uri="{BB962C8B-B14F-4D97-AF65-F5344CB8AC3E}">
        <p14:creationId xmlns:p14="http://schemas.microsoft.com/office/powerpoint/2010/main" val="1629325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Arial"/>
                <a:ea typeface="Arial"/>
                <a:cs typeface="Arial"/>
                <a:sym typeface="Arial"/>
              </a:defRPr>
            </a:pPr>
            <a:r>
              <a:t>Clinical implications:</a:t>
            </a:r>
            <a:endParaRPr sz="1800"/>
          </a:p>
          <a:p>
            <a:pPr marL="223836" indent="-223836" defTabSz="914400">
              <a:lnSpc>
                <a:spcPct val="100000"/>
              </a:lnSpc>
              <a:spcBef>
                <a:spcPts val="400"/>
              </a:spcBef>
              <a:defRPr sz="1200">
                <a:latin typeface="Arial"/>
                <a:ea typeface="Arial"/>
                <a:cs typeface="Arial"/>
                <a:sym typeface="Arial"/>
              </a:defRPr>
            </a:pPr>
            <a:endParaRPr sz="1800"/>
          </a:p>
          <a:p>
            <a:pPr marL="223836" indent="-223836" defTabSz="914400">
              <a:lnSpc>
                <a:spcPct val="100000"/>
              </a:lnSpc>
              <a:spcBef>
                <a:spcPts val="400"/>
              </a:spcBef>
              <a:defRPr sz="1200">
                <a:latin typeface="Arial"/>
                <a:ea typeface="Arial"/>
                <a:cs typeface="Arial"/>
                <a:sym typeface="Arial"/>
              </a:defRPr>
            </a:pPr>
            <a:r>
              <a:t>3 General Treatment Considerations</a:t>
            </a:r>
            <a:endParaRPr sz="1800"/>
          </a:p>
          <a:p>
            <a:pPr marL="223836" indent="-223836" defTabSz="914400">
              <a:lnSpc>
                <a:spcPct val="100000"/>
              </a:lnSpc>
              <a:spcBef>
                <a:spcPts val="400"/>
              </a:spcBef>
              <a:defRPr sz="1200">
                <a:latin typeface="Arial"/>
                <a:ea typeface="Arial"/>
                <a:cs typeface="Arial"/>
                <a:sym typeface="Arial"/>
              </a:defRPr>
            </a:pPr>
            <a:endParaRPr sz="1800"/>
          </a:p>
          <a:p>
            <a:pPr marL="223836" indent="-223836" defTabSz="914400">
              <a:lnSpc>
                <a:spcPct val="100000"/>
              </a:lnSpc>
              <a:spcBef>
                <a:spcPts val="400"/>
              </a:spcBef>
              <a:buSzPct val="100000"/>
              <a:buChar char="•"/>
              <a:defRPr sz="1200">
                <a:latin typeface="Arial"/>
                <a:ea typeface="Arial"/>
                <a:cs typeface="Arial"/>
                <a:sym typeface="Arial"/>
              </a:defRPr>
            </a:pPr>
            <a:r>
              <a:t>Recognition of resources already at disposal</a:t>
            </a:r>
            <a:endParaRPr sz="1800"/>
          </a:p>
          <a:p>
            <a:pPr marL="223836" indent="-223836" defTabSz="914400">
              <a:lnSpc>
                <a:spcPct val="100000"/>
              </a:lnSpc>
              <a:spcBef>
                <a:spcPts val="400"/>
              </a:spcBef>
              <a:buSzPct val="100000"/>
              <a:buChar char="•"/>
              <a:defRPr sz="1200">
                <a:latin typeface="Arial"/>
                <a:ea typeface="Arial"/>
                <a:cs typeface="Arial"/>
                <a:sym typeface="Arial"/>
              </a:defRPr>
            </a:pPr>
            <a:r>
              <a:t>Increase resources</a:t>
            </a:r>
            <a:endParaRPr sz="1800"/>
          </a:p>
          <a:p>
            <a:pPr marL="223836" indent="-223836" defTabSz="914400">
              <a:lnSpc>
                <a:spcPct val="100000"/>
              </a:lnSpc>
              <a:spcBef>
                <a:spcPts val="400"/>
              </a:spcBef>
              <a:buSzPct val="100000"/>
              <a:buChar char="•"/>
              <a:defRPr sz="1200">
                <a:latin typeface="Arial"/>
                <a:ea typeface="Arial"/>
                <a:cs typeface="Arial"/>
                <a:sym typeface="Arial"/>
              </a:defRPr>
            </a:pPr>
            <a:r>
              <a:t>Develop a more realistic view of the risks</a:t>
            </a:r>
          </a:p>
        </p:txBody>
      </p:sp>
    </p:spTree>
    <p:extLst>
      <p:ext uri="{BB962C8B-B14F-4D97-AF65-F5344CB8AC3E}">
        <p14:creationId xmlns:p14="http://schemas.microsoft.com/office/powerpoint/2010/main" val="1487862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lvl1pPr>
              <a:lnSpc>
                <a:spcPct val="117999"/>
              </a:lnSpc>
            </a:lvl1pPr>
          </a:lstStyle>
          <a:p>
            <a:r>
              <a:t>jhgjkgh</a:t>
            </a:r>
          </a:p>
        </p:txBody>
      </p:sp>
    </p:spTree>
    <p:extLst>
      <p:ext uri="{BB962C8B-B14F-4D97-AF65-F5344CB8AC3E}">
        <p14:creationId xmlns:p14="http://schemas.microsoft.com/office/powerpoint/2010/main" val="1205636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lvl1pPr>
              <a:lnSpc>
                <a:spcPct val="117999"/>
              </a:lnSpc>
            </a:lvl1pPr>
          </a:lstStyle>
          <a:p>
            <a:r>
              <a:t>jhgjkgh</a:t>
            </a:r>
          </a:p>
        </p:txBody>
      </p:sp>
    </p:spTree>
    <p:extLst>
      <p:ext uri="{BB962C8B-B14F-4D97-AF65-F5344CB8AC3E}">
        <p14:creationId xmlns:p14="http://schemas.microsoft.com/office/powerpoint/2010/main" val="1627958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Bridge</a:t>
            </a:r>
          </a:p>
        </p:txBody>
      </p:sp>
    </p:spTree>
    <p:extLst>
      <p:ext uri="{BB962C8B-B14F-4D97-AF65-F5344CB8AC3E}">
        <p14:creationId xmlns:p14="http://schemas.microsoft.com/office/powerpoint/2010/main" val="13026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Fighting fear is counter productive</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Sweaty palms -  -didn’t notice until forced self to – they are looking for it “something terrible will happen to my body”</a:t>
            </a:r>
            <a:endParaRPr sz="1800"/>
          </a:p>
          <a:p>
            <a:pPr defTabSz="914400">
              <a:lnSpc>
                <a:spcPct val="100000"/>
              </a:lnSpc>
              <a:spcBef>
                <a:spcPts val="400"/>
              </a:spcBef>
              <a:defRPr sz="1200">
                <a:latin typeface="Arial"/>
                <a:ea typeface="Arial"/>
                <a:cs typeface="Arial"/>
                <a:sym typeface="Arial"/>
              </a:defRPr>
            </a:pPr>
            <a:r>
              <a:t>Interpret sweat as sign of rectal cancer – wipe excessively, create blood, misinterpret blood</a:t>
            </a:r>
          </a:p>
        </p:txBody>
      </p:sp>
    </p:spTree>
    <p:extLst>
      <p:ext uri="{BB962C8B-B14F-4D97-AF65-F5344CB8AC3E}">
        <p14:creationId xmlns:p14="http://schemas.microsoft.com/office/powerpoint/2010/main" val="2048923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Big unlovable belief – “the way I see it, we have 2 possibilities – either you are correct and you are unlikable and we can work to make you more likable, or you are NOT unlikable and we can try to help you see yourself more like others see you</a:t>
            </a:r>
          </a:p>
        </p:txBody>
      </p:sp>
    </p:spTree>
    <p:extLst>
      <p:ext uri="{BB962C8B-B14F-4D97-AF65-F5344CB8AC3E}">
        <p14:creationId xmlns:p14="http://schemas.microsoft.com/office/powerpoint/2010/main" val="1362800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Verbal Cognitive Strategies – well established in Panic DO, Social phobia, GAD, PTSD – more recent but less support for OCD</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Pre-Post cog work</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Frequency – the longer between sessions, longer cognitive change occurred in session has opportunity to shift back</a:t>
            </a:r>
            <a:endParaRPr sz="1800"/>
          </a:p>
          <a:p>
            <a:pPr defTabSz="914400">
              <a:lnSpc>
                <a:spcPct val="100000"/>
              </a:lnSpc>
              <a:spcBef>
                <a:spcPts val="400"/>
              </a:spcBef>
              <a:defRPr sz="1200">
                <a:latin typeface="Arial"/>
                <a:ea typeface="Arial"/>
                <a:cs typeface="Arial"/>
                <a:sym typeface="Arial"/>
              </a:defRPr>
            </a:pPr>
            <a:r>
              <a:t>Fighting fear in unproductive – lying in bed “I have to sleep I have to sleep”</a:t>
            </a:r>
          </a:p>
        </p:txBody>
      </p:sp>
    </p:spTree>
    <p:extLst>
      <p:ext uri="{BB962C8B-B14F-4D97-AF65-F5344CB8AC3E}">
        <p14:creationId xmlns:p14="http://schemas.microsoft.com/office/powerpoint/2010/main" val="166779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endParaRPr/>
          </a:p>
          <a:p>
            <a:pPr defTabSz="914400">
              <a:lnSpc>
                <a:spcPct val="100000"/>
              </a:lnSpc>
              <a:spcBef>
                <a:spcPts val="400"/>
              </a:spcBef>
              <a:defRPr sz="1200">
                <a:latin typeface="Arial"/>
                <a:ea typeface="Arial"/>
                <a:cs typeface="Arial"/>
                <a:sym typeface="Arial"/>
              </a:defRPr>
            </a:pPr>
            <a:r>
              <a:t>Increased/Decreased</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Concentration/memory, etc..</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Loss of interest/drive</a:t>
            </a:r>
          </a:p>
        </p:txBody>
      </p:sp>
    </p:spTree>
    <p:extLst>
      <p:ext uri="{BB962C8B-B14F-4D97-AF65-F5344CB8AC3E}">
        <p14:creationId xmlns:p14="http://schemas.microsoft.com/office/powerpoint/2010/main" val="160020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Selective abstraction</a:t>
            </a:r>
            <a:endParaRPr sz="1800"/>
          </a:p>
          <a:p>
            <a:pPr defTabSz="914400">
              <a:lnSpc>
                <a:spcPct val="100000"/>
              </a:lnSpc>
              <a:spcBef>
                <a:spcPts val="400"/>
              </a:spcBef>
              <a:defRPr sz="1200">
                <a:latin typeface="Arial"/>
                <a:ea typeface="Arial"/>
                <a:cs typeface="Arial"/>
                <a:sym typeface="Arial"/>
              </a:defRPr>
            </a:pPr>
            <a:r>
              <a:t>Mental filter</a:t>
            </a:r>
          </a:p>
        </p:txBody>
      </p:sp>
    </p:spTree>
    <p:extLst>
      <p:ext uri="{BB962C8B-B14F-4D97-AF65-F5344CB8AC3E}">
        <p14:creationId xmlns:p14="http://schemas.microsoft.com/office/powerpoint/2010/main" val="1698530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Times New Roman"/>
                <a:ea typeface="Times New Roman"/>
                <a:cs typeface="Times New Roman"/>
                <a:sym typeface="Times New Roman"/>
              </a:defRPr>
            </a:pPr>
            <a:endParaRPr/>
          </a:p>
          <a:p>
            <a:pPr marL="223836" indent="-223836" defTabSz="914400">
              <a:lnSpc>
                <a:spcPct val="100000"/>
              </a:lnSpc>
              <a:spcBef>
                <a:spcPts val="400"/>
              </a:spcBef>
              <a:defRPr sz="1200">
                <a:latin typeface="Times New Roman"/>
                <a:ea typeface="Times New Roman"/>
                <a:cs typeface="Times New Roman"/>
                <a:sym typeface="Times New Roman"/>
              </a:defRPr>
            </a:pPr>
            <a:r>
              <a:t>Context vs internal factors</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CBTi</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Sleep Restriction - go to sale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ep late (midnight) for a proof 4 weeks - gradually go to sleep earlier as you get better sleep - training your body to be tired when it goes to sleep</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stimulus control - examining behaviors around sleep influencing </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 - Sleep hygiene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Researchers have found that if you don’t go to bed until you are sleepy, you will go to bed quicker and sleep better quality</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Bath b4 bed – an increase in body temperature makes some people get sleepy – get out of bed 20 min after trying and do a boring activitg, no naps, bedtime routine,  monitor caffeine, sugar,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life values </a:t>
            </a:r>
            <a:r>
              <a:rPr u="sng">
                <a:solidFill>
                  <a:srgbClr val="0000FF"/>
                </a:solidFill>
                <a:uFill>
                  <a:solidFill>
                    <a:srgbClr val="0000FF"/>
                  </a:solidFill>
                </a:uFill>
                <a:latin typeface="Arial"/>
                <a:ea typeface="Arial"/>
                <a:cs typeface="Arial"/>
                <a:sym typeface="Arial"/>
                <a:hlinkClick r:id="rId3"/>
              </a:rPr>
              <a:t>inventory.org</a:t>
            </a:r>
            <a:r>
              <a:t> - univ of virg</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On a positive day when things are good, write about progress, affirmations, letter to self about recovery, etc.. – so will have it to pull out on day not so good – something very powerful about having something in your own writing</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Schedule activities</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Previuosly enjoyed/list of things might enjoy</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Active – intent to release endorphins – exercise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 Mastery (if conditional assumptions related to performance)</a:t>
            </a:r>
            <a:endParaRPr sz="1800"/>
          </a:p>
          <a:p>
            <a:pPr marL="223836" indent="-223836" defTabSz="914400">
              <a:lnSpc>
                <a:spcPct val="100000"/>
              </a:lnSpc>
              <a:spcBef>
                <a:spcPts val="400"/>
              </a:spcBef>
              <a:buSzPct val="100000"/>
              <a:buAutoNum type="arabicParenR"/>
              <a:defRPr sz="1200">
                <a:latin typeface="Times New Roman"/>
                <a:ea typeface="Times New Roman"/>
                <a:cs typeface="Times New Roman"/>
                <a:sym typeface="Times New Roman"/>
              </a:defRPr>
            </a:pPr>
            <a:r>
              <a:t>Interventions related to meaning/spirituality (return to church attendance, volunteer work, spiritual reading, etc)</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Monitor Self-Talk - Depressed pts say things to themselves wouldn’t dream of saying to others – GOOd Q: Would I say this to someone else? If not, cant say it to me</a:t>
            </a:r>
            <a:endParaRPr sz="1800"/>
          </a:p>
          <a:p>
            <a:pPr marL="223836" indent="-223836" defTabSz="914400">
              <a:lnSpc>
                <a:spcPct val="100000"/>
              </a:lnSpc>
              <a:spcBef>
                <a:spcPts val="400"/>
              </a:spcBef>
              <a:defRPr sz="1200">
                <a:latin typeface="Times New Roman"/>
                <a:ea typeface="Times New Roman"/>
                <a:cs typeface="Times New Roman"/>
                <a:sym typeface="Times New Roman"/>
              </a:defRPr>
            </a:pPr>
            <a:endParaRPr sz="1800"/>
          </a:p>
          <a:p>
            <a:pPr marL="223836" indent="-223836" defTabSz="914400">
              <a:lnSpc>
                <a:spcPct val="100000"/>
              </a:lnSpc>
              <a:spcBef>
                <a:spcPts val="400"/>
              </a:spcBef>
              <a:defRPr sz="1200">
                <a:latin typeface="Times New Roman"/>
                <a:ea typeface="Times New Roman"/>
                <a:cs typeface="Times New Roman"/>
                <a:sym typeface="Times New Roman"/>
              </a:defRPr>
            </a:pPr>
            <a:r>
              <a:t>Distortions usually involve selective abstraction, other variants of D/C positive</a:t>
            </a:r>
          </a:p>
        </p:txBody>
      </p:sp>
    </p:spTree>
    <p:extLst>
      <p:ext uri="{BB962C8B-B14F-4D97-AF65-F5344CB8AC3E}">
        <p14:creationId xmlns:p14="http://schemas.microsoft.com/office/powerpoint/2010/main" val="69678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t>Selective abstraction</a:t>
            </a:r>
            <a:endParaRPr sz="1800"/>
          </a:p>
          <a:p>
            <a:pPr defTabSz="914400">
              <a:lnSpc>
                <a:spcPct val="100000"/>
              </a:lnSpc>
              <a:spcBef>
                <a:spcPts val="400"/>
              </a:spcBef>
              <a:defRPr sz="1200">
                <a:latin typeface="Times New Roman"/>
                <a:ea typeface="Times New Roman"/>
                <a:cs typeface="Times New Roman"/>
                <a:sym typeface="Times New Roman"/>
              </a:defRPr>
            </a:pPr>
            <a:r>
              <a:t>Mental filter</a:t>
            </a:r>
          </a:p>
        </p:txBody>
      </p:sp>
    </p:spTree>
    <p:extLst>
      <p:ext uri="{BB962C8B-B14F-4D97-AF65-F5344CB8AC3E}">
        <p14:creationId xmlns:p14="http://schemas.microsoft.com/office/powerpoint/2010/main" val="616310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endParaRPr/>
          </a:p>
          <a:p>
            <a:pPr defTabSz="914400">
              <a:lnSpc>
                <a:spcPct val="100000"/>
              </a:lnSpc>
              <a:spcBef>
                <a:spcPts val="400"/>
              </a:spcBef>
              <a:defRPr sz="1200">
                <a:latin typeface="Arial"/>
                <a:ea typeface="Arial"/>
                <a:cs typeface="Arial"/>
                <a:sym typeface="Arial"/>
              </a:defRPr>
            </a:pPr>
            <a:r>
              <a:t>Increased/Decreased</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Concentration/memory, etc..</a:t>
            </a:r>
            <a:endParaRPr sz="1800"/>
          </a:p>
          <a:p>
            <a:pPr defTabSz="914400">
              <a:lnSpc>
                <a:spcPct val="100000"/>
              </a:lnSpc>
              <a:spcBef>
                <a:spcPts val="400"/>
              </a:spcBef>
              <a:defRPr sz="1200">
                <a:latin typeface="Arial"/>
                <a:ea typeface="Arial"/>
                <a:cs typeface="Arial"/>
                <a:sym typeface="Arial"/>
              </a:defRPr>
            </a:pPr>
            <a:endParaRPr sz="1800"/>
          </a:p>
          <a:p>
            <a:pPr defTabSz="914400">
              <a:lnSpc>
                <a:spcPct val="100000"/>
              </a:lnSpc>
              <a:spcBef>
                <a:spcPts val="400"/>
              </a:spcBef>
              <a:defRPr sz="1200">
                <a:latin typeface="Arial"/>
                <a:ea typeface="Arial"/>
                <a:cs typeface="Arial"/>
                <a:sym typeface="Arial"/>
              </a:defRPr>
            </a:pPr>
            <a:r>
              <a:t>Loss of interest/drive</a:t>
            </a:r>
          </a:p>
        </p:txBody>
      </p:sp>
    </p:spTree>
    <p:extLst>
      <p:ext uri="{BB962C8B-B14F-4D97-AF65-F5344CB8AC3E}">
        <p14:creationId xmlns:p14="http://schemas.microsoft.com/office/powerpoint/2010/main" val="1545031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Arial"/>
                <a:ea typeface="Arial"/>
                <a:cs typeface="Arial"/>
                <a:sym typeface="Arial"/>
              </a:defRPr>
            </a:pPr>
            <a:r>
              <a:t>D/C Positive</a:t>
            </a:r>
            <a:endParaRPr sz="1800"/>
          </a:p>
          <a:p>
            <a:pPr marL="223836" indent="-223836" defTabSz="914400">
              <a:lnSpc>
                <a:spcPct val="100000"/>
              </a:lnSpc>
              <a:spcBef>
                <a:spcPts val="400"/>
              </a:spcBef>
              <a:defRPr sz="1200">
                <a:latin typeface="Arial"/>
                <a:ea typeface="Arial"/>
                <a:cs typeface="Arial"/>
                <a:sym typeface="Arial"/>
              </a:defRPr>
            </a:pPr>
            <a:r>
              <a:t>Selective Abstraction</a:t>
            </a:r>
            <a:endParaRPr sz="1800"/>
          </a:p>
          <a:p>
            <a:pPr marL="223836" indent="-223836" defTabSz="914400">
              <a:lnSpc>
                <a:spcPct val="100000"/>
              </a:lnSpc>
              <a:spcBef>
                <a:spcPts val="400"/>
              </a:spcBef>
              <a:defRPr sz="1200">
                <a:latin typeface="Arial"/>
                <a:ea typeface="Arial"/>
                <a:cs typeface="Arial"/>
                <a:sym typeface="Arial"/>
              </a:defRPr>
            </a:pPr>
            <a:endParaRPr sz="1800"/>
          </a:p>
          <a:p>
            <a:pPr marL="223836" indent="-223836" defTabSz="914400">
              <a:lnSpc>
                <a:spcPct val="100000"/>
              </a:lnSpc>
              <a:spcBef>
                <a:spcPts val="400"/>
              </a:spcBef>
              <a:defRPr sz="1200">
                <a:latin typeface="Arial"/>
                <a:ea typeface="Arial"/>
                <a:cs typeface="Arial"/>
                <a:sym typeface="Arial"/>
              </a:defRPr>
            </a:pPr>
            <a:r>
              <a:t>Hopeless/Helpless</a:t>
            </a:r>
            <a:endParaRPr sz="1800"/>
          </a:p>
          <a:p>
            <a:pPr marL="223836" indent="-223836" defTabSz="914400">
              <a:lnSpc>
                <a:spcPct val="100000"/>
              </a:lnSpc>
              <a:spcBef>
                <a:spcPts val="400"/>
              </a:spcBef>
              <a:defRPr sz="1200">
                <a:latin typeface="Arial"/>
                <a:ea typeface="Arial"/>
                <a:cs typeface="Arial"/>
                <a:sym typeface="Arial"/>
              </a:defRPr>
            </a:pPr>
            <a:endParaRPr sz="1800"/>
          </a:p>
          <a:p>
            <a:pPr marL="223836" indent="-223836" defTabSz="914400">
              <a:lnSpc>
                <a:spcPct val="100000"/>
              </a:lnSpc>
              <a:spcBef>
                <a:spcPts val="400"/>
              </a:spcBef>
              <a:defRPr sz="1200">
                <a:latin typeface="Arial"/>
                <a:ea typeface="Arial"/>
                <a:cs typeface="Arial"/>
                <a:sym typeface="Arial"/>
              </a:defRPr>
            </a:pPr>
            <a:r>
              <a:t>List of Positives</a:t>
            </a:r>
            <a:endParaRPr sz="1800"/>
          </a:p>
          <a:p>
            <a:pPr marL="223836" indent="-223836" defTabSz="914400">
              <a:lnSpc>
                <a:spcPct val="100000"/>
              </a:lnSpc>
              <a:spcBef>
                <a:spcPts val="400"/>
              </a:spcBef>
              <a:defRPr sz="1200">
                <a:latin typeface="Arial"/>
                <a:ea typeface="Arial"/>
                <a:cs typeface="Arial"/>
                <a:sym typeface="Arial"/>
              </a:defRPr>
            </a:pPr>
            <a:r>
              <a:t>Things Doing Right</a:t>
            </a:r>
          </a:p>
        </p:txBody>
      </p:sp>
    </p:spTree>
    <p:extLst>
      <p:ext uri="{BB962C8B-B14F-4D97-AF65-F5344CB8AC3E}">
        <p14:creationId xmlns:p14="http://schemas.microsoft.com/office/powerpoint/2010/main" val="76471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marL="223836" indent="-223836" defTabSz="914400">
              <a:lnSpc>
                <a:spcPct val="100000"/>
              </a:lnSpc>
              <a:spcBef>
                <a:spcPts val="400"/>
              </a:spcBef>
              <a:defRPr sz="1200">
                <a:latin typeface="Arial"/>
                <a:ea typeface="Arial"/>
                <a:cs typeface="Arial"/>
                <a:sym typeface="Arial"/>
              </a:defRPr>
            </a:pPr>
            <a:r>
              <a:t>D/C Positive</a:t>
            </a:r>
            <a:endParaRPr sz="1800"/>
          </a:p>
          <a:p>
            <a:pPr marL="223836" indent="-223836" defTabSz="914400">
              <a:lnSpc>
                <a:spcPct val="100000"/>
              </a:lnSpc>
              <a:spcBef>
                <a:spcPts val="400"/>
              </a:spcBef>
              <a:defRPr sz="1200">
                <a:latin typeface="Arial"/>
                <a:ea typeface="Arial"/>
                <a:cs typeface="Arial"/>
                <a:sym typeface="Arial"/>
              </a:defRPr>
            </a:pPr>
            <a:r>
              <a:t>Selective Abstraction</a:t>
            </a:r>
            <a:endParaRPr sz="1800"/>
          </a:p>
          <a:p>
            <a:pPr marL="223836" indent="-223836" defTabSz="914400">
              <a:lnSpc>
                <a:spcPct val="100000"/>
              </a:lnSpc>
              <a:spcBef>
                <a:spcPts val="400"/>
              </a:spcBef>
              <a:defRPr sz="1200">
                <a:latin typeface="Arial"/>
                <a:ea typeface="Arial"/>
                <a:cs typeface="Arial"/>
                <a:sym typeface="Arial"/>
              </a:defRPr>
            </a:pPr>
            <a:endParaRPr sz="1800"/>
          </a:p>
          <a:p>
            <a:pPr marL="223836" indent="-223836" defTabSz="914400">
              <a:lnSpc>
                <a:spcPct val="100000"/>
              </a:lnSpc>
              <a:spcBef>
                <a:spcPts val="400"/>
              </a:spcBef>
              <a:defRPr sz="1200">
                <a:latin typeface="Arial"/>
                <a:ea typeface="Arial"/>
                <a:cs typeface="Arial"/>
                <a:sym typeface="Arial"/>
              </a:defRPr>
            </a:pPr>
            <a:r>
              <a:t>Hopeless/Helpless</a:t>
            </a:r>
            <a:endParaRPr sz="1800"/>
          </a:p>
          <a:p>
            <a:pPr marL="223836" indent="-223836" defTabSz="914400">
              <a:lnSpc>
                <a:spcPct val="100000"/>
              </a:lnSpc>
              <a:spcBef>
                <a:spcPts val="400"/>
              </a:spcBef>
              <a:defRPr sz="1200">
                <a:latin typeface="Arial"/>
                <a:ea typeface="Arial"/>
                <a:cs typeface="Arial"/>
                <a:sym typeface="Arial"/>
              </a:defRPr>
            </a:pPr>
            <a:endParaRPr sz="1800"/>
          </a:p>
          <a:p>
            <a:pPr marL="223836" indent="-223836" defTabSz="914400">
              <a:lnSpc>
                <a:spcPct val="100000"/>
              </a:lnSpc>
              <a:spcBef>
                <a:spcPts val="400"/>
              </a:spcBef>
              <a:defRPr sz="1200">
                <a:latin typeface="Arial"/>
                <a:ea typeface="Arial"/>
                <a:cs typeface="Arial"/>
                <a:sym typeface="Arial"/>
              </a:defRPr>
            </a:pPr>
            <a:r>
              <a:t>List of Positives</a:t>
            </a:r>
            <a:endParaRPr sz="1800"/>
          </a:p>
          <a:p>
            <a:pPr marL="223836" indent="-223836" defTabSz="914400">
              <a:lnSpc>
                <a:spcPct val="100000"/>
              </a:lnSpc>
              <a:spcBef>
                <a:spcPts val="400"/>
              </a:spcBef>
              <a:defRPr sz="1200">
                <a:latin typeface="Arial"/>
                <a:ea typeface="Arial"/>
                <a:cs typeface="Arial"/>
                <a:sym typeface="Arial"/>
              </a:defRPr>
            </a:pPr>
            <a:r>
              <a:t>Things Doing Right</a:t>
            </a:r>
          </a:p>
        </p:txBody>
      </p:sp>
    </p:spTree>
    <p:extLst>
      <p:ext uri="{BB962C8B-B14F-4D97-AF65-F5344CB8AC3E}">
        <p14:creationId xmlns:p14="http://schemas.microsoft.com/office/powerpoint/2010/main" val="371475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 name="Shape 27"/>
          <p:cNvSpPr>
            <a:spLocks noGrp="1"/>
          </p:cNvSpPr>
          <p:nvPr>
            <p:ph type="sldNum" sz="quarter" idx="2"/>
          </p:nvPr>
        </p:nvSpPr>
        <p:spPr>
          <a:xfrm>
            <a:off x="6553200" y="6466745"/>
            <a:ext cx="2133600"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1" name="Shape 41"/>
          <p:cNvSpPr>
            <a:spLocks noGrp="1"/>
          </p:cNvSpPr>
          <p:nvPr>
            <p:ph type="title"/>
          </p:nvPr>
        </p:nvSpPr>
        <p:spPr>
          <a:xfrm>
            <a:off x="457200" y="274638"/>
            <a:ext cx="8229600" cy="1143001"/>
          </a:xfrm>
          <a:prstGeom prst="rect">
            <a:avLst/>
          </a:prstGeom>
        </p:spPr>
        <p:txBody>
          <a:bodyPr anchor="t">
            <a:normAutofit/>
          </a:bodyPr>
          <a:lstStyle/>
          <a:p>
            <a:r>
              <a:t>Title Text</a:t>
            </a:r>
          </a:p>
        </p:txBody>
      </p:sp>
      <p:sp>
        <p:nvSpPr>
          <p:cNvPr id="42" name="Shape 42"/>
          <p:cNvSpPr>
            <a:spLocks noGrp="1"/>
          </p:cNvSpPr>
          <p:nvPr>
            <p:ph type="body" idx="1"/>
          </p:nvPr>
        </p:nvSpPr>
        <p:spPr>
          <a:xfrm>
            <a:off x="457200" y="1600200"/>
            <a:ext cx="8229600" cy="4495800"/>
          </a:xfrm>
          <a:prstGeom prst="rect">
            <a:avLst/>
          </a:prstGeom>
        </p:spPr>
        <p:txBody>
          <a:bodyPr>
            <a:normAutofit/>
          </a:bodyPr>
          <a:lstStyle>
            <a:lvl2pPr marL="783771" indent="-326571"/>
          </a:lstStyle>
          <a:p>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xfrm>
            <a:off x="8413144" y="6460395"/>
            <a:ext cx="273657" cy="264256"/>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 name="Group 10"/>
          <p:cNvGrpSpPr/>
          <p:nvPr/>
        </p:nvGrpSpPr>
        <p:grpSpPr>
          <a:xfrm>
            <a:off x="0" y="0"/>
            <a:ext cx="9140825" cy="6850063"/>
            <a:chOff x="0" y="0"/>
            <a:chExt cx="9140825" cy="6850062"/>
          </a:xfrm>
        </p:grpSpPr>
        <p:grpSp>
          <p:nvGrpSpPr>
            <p:cNvPr id="7" name="Group 7"/>
            <p:cNvGrpSpPr/>
            <p:nvPr/>
          </p:nvGrpSpPr>
          <p:grpSpPr>
            <a:xfrm>
              <a:off x="2743200" y="3540125"/>
              <a:ext cx="6392863" cy="3309938"/>
              <a:chOff x="0" y="0"/>
              <a:chExt cx="6392862" cy="3309937"/>
            </a:xfrm>
          </p:grpSpPr>
          <p:sp>
            <p:nvSpPr>
              <p:cNvPr id="2" name="Shape 2"/>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457200">
                  <a:defRPr sz="1800">
                    <a:solidFill>
                      <a:srgbClr val="FFFFFF"/>
                    </a:solidFill>
                  </a:defRPr>
                </a:pPr>
                <a:endParaRPr/>
              </a:p>
            </p:txBody>
          </p:sp>
          <p:sp>
            <p:nvSpPr>
              <p:cNvPr id="3" name="Shape 3"/>
              <p:cNvSpPr/>
              <p:nvPr/>
            </p:nvSpPr>
            <p:spPr>
              <a:xfrm>
                <a:off x="3876675" y="700087"/>
                <a:ext cx="1998663" cy="1287463"/>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457200">
                  <a:defRPr sz="1800">
                    <a:solidFill>
                      <a:srgbClr val="FFFFFF"/>
                    </a:solidFill>
                  </a:defRPr>
                </a:pPr>
                <a:endParaRPr/>
              </a:p>
            </p:txBody>
          </p:sp>
          <p:sp>
            <p:nvSpPr>
              <p:cNvPr id="4" name="Shape 4"/>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45719" tIns="45719" rIns="45719" bIns="45719" numCol="1" anchor="t">
                <a:noAutofit/>
              </a:bodyPr>
              <a:lstStyle/>
              <a:p>
                <a:pPr defTabSz="457200">
                  <a:defRPr sz="1800">
                    <a:solidFill>
                      <a:srgbClr val="FFFFFF"/>
                    </a:solidFill>
                  </a:defRPr>
                </a:pPr>
                <a:endParaRPr/>
              </a:p>
            </p:txBody>
          </p:sp>
          <p:sp>
            <p:nvSpPr>
              <p:cNvPr id="5" name="Shape 5"/>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457200">
                  <a:defRPr sz="1800">
                    <a:solidFill>
                      <a:srgbClr val="FFFFFF"/>
                    </a:solidFill>
                  </a:defRPr>
                </a:pPr>
                <a:endParaRPr/>
              </a:p>
            </p:txBody>
          </p:sp>
          <p:sp>
            <p:nvSpPr>
              <p:cNvPr id="6" name="Shape 6"/>
              <p:cNvSpPr/>
              <p:nvPr/>
            </p:nvSpPr>
            <p:spPr>
              <a:xfrm>
                <a:off x="4402137" y="138112"/>
                <a:ext cx="1981201" cy="855663"/>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457200">
                  <a:defRPr sz="1800">
                    <a:solidFill>
                      <a:srgbClr val="FFFFFF"/>
                    </a:solidFill>
                  </a:defRPr>
                </a:pPr>
                <a:endParaRPr/>
              </a:p>
            </p:txBody>
          </p:sp>
        </p:grpSp>
        <p:sp>
          <p:nvSpPr>
            <p:cNvPr id="8" name="Shape 8"/>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457200">
                <a:defRPr sz="1800">
                  <a:solidFill>
                    <a:srgbClr val="FFFFFF"/>
                  </a:solidFill>
                </a:defRPr>
              </a:pPr>
              <a:endParaRPr/>
            </a:p>
          </p:txBody>
        </p:sp>
        <p:sp>
          <p:nvSpPr>
            <p:cNvPr id="9" name="Shape 9"/>
            <p:cNvSpPr/>
            <p:nvPr/>
          </p:nvSpPr>
          <p:spPr>
            <a:xfrm>
              <a:off x="0" y="0"/>
              <a:ext cx="9140825" cy="2819400"/>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45719" tIns="45719" rIns="45719" bIns="45719" numCol="1" anchor="t">
              <a:noAutofit/>
            </a:bodyPr>
            <a:lstStyle/>
            <a:p>
              <a:pPr defTabSz="457200">
                <a:defRPr sz="1800">
                  <a:solidFill>
                    <a:srgbClr val="FFFFFF"/>
                  </a:solidFill>
                </a:defRPr>
              </a:pPr>
              <a:endParaRPr/>
            </a:p>
          </p:txBody>
        </p:sp>
      </p:grpSp>
      <p:sp>
        <p:nvSpPr>
          <p:cNvPr id="11" name="Shape 11"/>
          <p:cNvSpPr>
            <a:spLocks noGrp="1"/>
          </p:cNvSpPr>
          <p:nvPr>
            <p:ph type="sldNum" sz="quarter" idx="2"/>
          </p:nvPr>
        </p:nvSpPr>
        <p:spPr>
          <a:xfrm>
            <a:off x="6553200" y="6460395"/>
            <a:ext cx="2133600" cy="264255"/>
          </a:xfrm>
          <a:prstGeom prst="rect">
            <a:avLst/>
          </a:prstGeom>
          <a:ln w="12700">
            <a:miter lim="400000"/>
          </a:ln>
        </p:spPr>
        <p:txBody>
          <a:bodyPr lIns="45719" rIns="45719" anchor="b">
            <a:spAutoFit/>
          </a:bodyPr>
          <a:lstStyle>
            <a:lvl1pPr algn="r" defTabSz="457200">
              <a:defRPr sz="1200">
                <a:solidFill>
                  <a:srgbClr val="FFFFFF"/>
                </a:solidFill>
                <a:latin typeface="Arial"/>
                <a:ea typeface="Arial"/>
                <a:cs typeface="Arial"/>
                <a:sym typeface="Arial"/>
              </a:defRPr>
            </a:lvl1pPr>
          </a:lstStyle>
          <a:p>
            <a:fld id="{86CB4B4D-7CA3-9044-876B-883B54F8677D}" type="slidenum">
              <a:t>‹#›</a:t>
            </a:fld>
            <a:endParaRPr/>
          </a:p>
        </p:txBody>
      </p:sp>
      <p:sp>
        <p:nvSpPr>
          <p:cNvPr id="12" name="Shape 12"/>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r>
              <a:t>Title Text</a:t>
            </a:r>
          </a:p>
        </p:txBody>
      </p:sp>
      <p:sp>
        <p:nvSpPr>
          <p:cNvPr id="13" name="Shape 1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9pPr>
    </p:titleStyle>
    <p:bodyStyle>
      <a:lvl1pPr marL="342900" marR="0" indent="-342900"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1pPr>
      <a:lvl2pPr marL="783771" marR="0" indent="-326571"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2pPr>
      <a:lvl3pPr marL="1219200" marR="0" indent="-304800"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3pPr>
      <a:lvl4pPr marL="1737360" marR="0" indent="-365760"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4pPr>
      <a:lvl5pPr marL="2235200" marR="0" indent="-406400"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5pPr>
      <a:lvl6pPr marL="2692400" marR="0" indent="-406400"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6pPr>
      <a:lvl7pPr marL="3149600" marR="0" indent="-406400"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7pPr>
      <a:lvl8pPr marL="3606800" marR="0" indent="-406400"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8pPr>
      <a:lvl9pPr marL="4064000" marR="0" indent="-406400" algn="l" defTabSz="914400" rtl="0" latinLnBrk="0">
        <a:lnSpc>
          <a:spcPct val="100000"/>
        </a:lnSpc>
        <a:spcBef>
          <a:spcPts val="700"/>
        </a:spcBef>
        <a:spcAft>
          <a:spcPts val="0"/>
        </a:spcAft>
        <a:buClr>
          <a:srgbClr val="FFCC00"/>
        </a:buClr>
        <a:buSzPct val="70000"/>
        <a:buFont typeface="Wingdings"/>
        <a:buChar char="•"/>
        <a:tabLst/>
        <a:defRPr sz="3200" b="0" i="0" u="none" strike="noStrike" cap="none" spc="0" baseline="0">
          <a:ln>
            <a:noFill/>
          </a:ln>
          <a:solidFill>
            <a:srgbClr val="FFFFFF"/>
          </a:solidFill>
          <a:uFillTx/>
          <a:latin typeface="Garamond"/>
          <a:ea typeface="Garamond"/>
          <a:cs typeface="Garamond"/>
          <a:sym typeface="Garamond"/>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 Id="rId3"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youtube.com/watch?v=jRFfDps3_6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idx="4294967295"/>
          </p:nvPr>
        </p:nvSpPr>
        <p:spPr>
          <a:xfrm>
            <a:off x="457200" y="274637"/>
            <a:ext cx="8229600" cy="1143001"/>
          </a:xfrm>
          <a:prstGeom prst="rect">
            <a:avLst/>
          </a:prstGeom>
        </p:spPr>
        <p:txBody>
          <a:bodyPr>
            <a:normAutofit/>
          </a:bodyPr>
          <a:lstStyle/>
          <a:p>
            <a:r>
              <a:t>CBT Webinar: Week 3</a:t>
            </a:r>
          </a:p>
        </p:txBody>
      </p:sp>
      <p:sp>
        <p:nvSpPr>
          <p:cNvPr id="99" name="Shape 99"/>
          <p:cNvSpPr>
            <a:spLocks noGrp="1"/>
          </p:cNvSpPr>
          <p:nvPr>
            <p:ph type="body" idx="4294967295"/>
          </p:nvPr>
        </p:nvSpPr>
        <p:spPr>
          <a:xfrm>
            <a:off x="457200" y="1295400"/>
            <a:ext cx="8229600" cy="5181600"/>
          </a:xfrm>
          <a:prstGeom prst="rect">
            <a:avLst/>
          </a:prstGeom>
        </p:spPr>
        <p:txBody>
          <a:bodyPr>
            <a:normAutofit/>
          </a:bodyPr>
          <a:lstStyle/>
          <a:p>
            <a:pPr marL="609600" indent="-609600" algn="ctr">
              <a:buSzTx/>
              <a:buNone/>
            </a:pPr>
            <a:endParaRPr b="1">
              <a:effectLst>
                <a:outerShdw blurRad="12700" dist="25400" dir="2700000" rotWithShape="0">
                  <a:srgbClr val="000000"/>
                </a:outerShdw>
              </a:effectLst>
            </a:endParaRPr>
          </a:p>
          <a:p>
            <a:pPr marL="609600" indent="-609600" algn="ctr">
              <a:buSzTx/>
              <a:buNone/>
            </a:pPr>
            <a:endParaRPr b="1">
              <a:effectLst>
                <a:outerShdw blurRad="12700" dist="25400" dir="2700000" rotWithShape="0">
                  <a:srgbClr val="000000"/>
                </a:outerShdw>
              </a:effectLst>
            </a:endParaRPr>
          </a:p>
          <a:p>
            <a:pPr marL="609600" indent="-609600" algn="ctr">
              <a:buSzTx/>
              <a:buNone/>
            </a:pPr>
            <a:endParaRPr b="1">
              <a:effectLst>
                <a:outerShdw blurRad="12700" dist="25400" dir="2700000" rotWithShape="0">
                  <a:srgbClr val="000000"/>
                </a:outerShdw>
              </a:effectLst>
            </a:endParaRPr>
          </a:p>
          <a:p>
            <a:pPr marL="609600" indent="-609600" algn="ctr">
              <a:spcBef>
                <a:spcPts val="900"/>
              </a:spcBef>
              <a:buSzTx/>
              <a:buNone/>
              <a:defRPr sz="4000" b="1">
                <a:solidFill>
                  <a:srgbClr val="E5E5FF"/>
                </a:solidFill>
                <a:effectLst>
                  <a:outerShdw blurRad="12700" dist="25400" dir="2700000" rotWithShape="0">
                    <a:srgbClr val="000000"/>
                  </a:outerShdw>
                </a:effectLst>
              </a:defRPr>
            </a:pPr>
            <a:r>
              <a:t>The Cognitive Model of Depression/</a:t>
            </a:r>
          </a:p>
          <a:p>
            <a:pPr marL="609600" indent="-609600" algn="ctr">
              <a:spcBef>
                <a:spcPts val="900"/>
              </a:spcBef>
              <a:buSzTx/>
              <a:buNone/>
              <a:defRPr sz="4000" b="1">
                <a:solidFill>
                  <a:srgbClr val="E5E5FF"/>
                </a:solidFill>
                <a:effectLst>
                  <a:outerShdw blurRad="12700" dist="25400" dir="2700000" rotWithShape="0">
                    <a:srgbClr val="000000"/>
                  </a:outerShdw>
                </a:effectLst>
              </a:defRPr>
            </a:pPr>
            <a:r>
              <a:t>BiPolar Disorder</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8"/>
                                        </p:tgtEl>
                                        <p:attrNameLst>
                                          <p:attrName>style.visibility</p:attrName>
                                        </p:attrNameLst>
                                      </p:cBhvr>
                                      <p:to>
                                        <p:strVal val="visible"/>
                                      </p:to>
                                    </p:set>
                                    <p:animEffect transition="in" filter="dissolve">
                                      <p:cBhvr>
                                        <p:cTn id="7" dur="500"/>
                                        <p:tgtEl>
                                          <p:spTgt spid="9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99"/>
                                        </p:tgtEl>
                                        <p:attrNameLst>
                                          <p:attrName>style.visibility</p:attrName>
                                        </p:attrNameLst>
                                      </p:cBhvr>
                                      <p:to>
                                        <p:strVal val="visible"/>
                                      </p:to>
                                    </p:set>
                                    <p:animEffect transition="in" filter="dissolve">
                                      <p:cBhvr>
                                        <p:cTn id="1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1" animBg="1" advAuto="0"/>
      <p:bldP spid="99"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Life Values Inventory</a:t>
            </a:r>
          </a:p>
        </p:txBody>
      </p:sp>
      <p:sp>
        <p:nvSpPr>
          <p:cNvPr id="149" name="Shape 149"/>
          <p:cNvSpPr>
            <a:spLocks noGrp="1"/>
          </p:cNvSpPr>
          <p:nvPr>
            <p:ph type="body" idx="4294967295"/>
          </p:nvPr>
        </p:nvSpPr>
        <p:spPr>
          <a:xfrm>
            <a:off x="457200" y="1600200"/>
            <a:ext cx="8229600" cy="4525963"/>
          </a:xfrm>
          <a:prstGeom prst="rect">
            <a:avLst/>
          </a:prstGeom>
        </p:spPr>
        <p:txBody>
          <a:bodyPr lIns="0" tIns="0" rIns="0" bIns="0">
            <a:normAutofit/>
          </a:bodyPr>
          <a:lstStyle/>
          <a:p>
            <a:pPr>
              <a:buChar char="▪"/>
              <a:defRPr>
                <a:effectLst>
                  <a:outerShdw blurRad="12700" dist="25400" dir="2700000" rotWithShape="0">
                    <a:srgbClr val="000000"/>
                  </a:outerShdw>
                </a:effectLst>
              </a:defRPr>
            </a:pPr>
            <a:r>
              <a:t>Depressed Mood </a:t>
            </a:r>
            <a:endParaRPr sz="1800">
              <a:solidFill>
                <a:srgbClr val="000000"/>
              </a:solidFill>
            </a:endParaRPr>
          </a:p>
          <a:p>
            <a:pPr>
              <a:buChar char="▪"/>
              <a:defRPr>
                <a:effectLst>
                  <a:outerShdw blurRad="12700" dist="25400" dir="2700000" rotWithShape="0">
                    <a:srgbClr val="000000"/>
                  </a:outerShdw>
                </a:effectLst>
              </a:defRPr>
            </a:pPr>
            <a:r>
              <a:t>Appetite/Sleep Disturbance</a:t>
            </a:r>
            <a:endParaRPr sz="1800">
              <a:solidFill>
                <a:srgbClr val="000000"/>
              </a:solidFill>
            </a:endParaRPr>
          </a:p>
          <a:p>
            <a:pPr>
              <a:buChar char="▪"/>
              <a:defRPr>
                <a:effectLst>
                  <a:outerShdw blurRad="12700" dist="25400" dir="2700000" rotWithShape="0">
                    <a:srgbClr val="000000"/>
                  </a:outerShdw>
                </a:effectLst>
              </a:defRPr>
            </a:pPr>
            <a:r>
              <a:t>Cognitive Deficits</a:t>
            </a:r>
            <a:endParaRPr sz="1800">
              <a:solidFill>
                <a:srgbClr val="000000"/>
              </a:solidFill>
            </a:endParaRPr>
          </a:p>
          <a:p>
            <a:pPr>
              <a:buChar char="▪"/>
              <a:defRPr>
                <a:effectLst>
                  <a:outerShdw blurRad="12700" dist="25400" dir="2700000" rotWithShape="0">
                    <a:srgbClr val="000000"/>
                  </a:outerShdw>
                </a:effectLst>
              </a:defRPr>
            </a:pPr>
            <a:r>
              <a:t>Anhedonia</a:t>
            </a:r>
            <a:endParaRPr sz="1800">
              <a:solidFill>
                <a:srgbClr val="000000"/>
              </a:solidFill>
            </a:endParaRPr>
          </a:p>
          <a:p>
            <a:pPr>
              <a:buChar char="▪"/>
              <a:defRPr>
                <a:effectLst>
                  <a:outerShdw blurRad="12700" dist="25400" dir="2700000" rotWithShape="0">
                    <a:srgbClr val="000000"/>
                  </a:outerShdw>
                </a:effectLst>
              </a:defRPr>
            </a:pPr>
            <a:r>
              <a:t>Hopeless/Helpless</a:t>
            </a:r>
            <a:endParaRPr sz="1800">
              <a:solidFill>
                <a:srgbClr val="000000"/>
              </a:solidFill>
            </a:endParaRPr>
          </a:p>
          <a:p>
            <a:pPr>
              <a:buChar char="▪"/>
              <a:defRPr>
                <a:effectLst>
                  <a:outerShdw blurRad="12700" dist="25400" dir="2700000" rotWithShape="0">
                    <a:srgbClr val="000000"/>
                  </a:outerShdw>
                </a:effectLst>
              </a:defRPr>
            </a:pPr>
            <a:r>
              <a:t>Suicidal Ideation</a:t>
            </a:r>
          </a:p>
        </p:txBody>
      </p:sp>
      <p:pic>
        <p:nvPicPr>
          <p:cNvPr id="150" name="image6.png"/>
          <p:cNvPicPr>
            <a:picLocks noChangeAspect="1"/>
          </p:cNvPicPr>
          <p:nvPr/>
        </p:nvPicPr>
        <p:blipFill>
          <a:blip r:embed="rId3">
            <a:extLst/>
          </a:blip>
          <a:stretch>
            <a:fillRect/>
          </a:stretch>
        </p:blipFill>
        <p:spPr>
          <a:xfrm>
            <a:off x="457200" y="1248937"/>
            <a:ext cx="8229600" cy="52633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48"/>
                                        </p:tgtEl>
                                        <p:attrNameLst>
                                          <p:attrName>style.visibility</p:attrName>
                                        </p:attrNameLst>
                                      </p:cBhvr>
                                      <p:to>
                                        <p:strVal val="visible"/>
                                      </p:to>
                                    </p:set>
                                    <p:animEffect transition="in" filter="dissolve">
                                      <p:cBhvr>
                                        <p:cTn id="7" dur="500"/>
                                        <p:tgtEl>
                                          <p:spTgt spid="14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49"/>
                                        </p:tgtEl>
                                        <p:attrNameLst>
                                          <p:attrName>style.visibility</p:attrName>
                                        </p:attrNameLst>
                                      </p:cBhvr>
                                      <p:to>
                                        <p:strVal val="visible"/>
                                      </p:to>
                                    </p:set>
                                    <p:animEffect transition="in" filter="dissolve">
                                      <p:cBhvr>
                                        <p:cTn id="11"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1" animBg="1" advAuto="0"/>
      <p:bldP spid="149"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lstStyle/>
          <a:p>
            <a:endParaRPr/>
          </a:p>
        </p:txBody>
      </p:sp>
      <p:pic>
        <p:nvPicPr>
          <p:cNvPr id="155" name="image7.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CBTi – CBT for Insomnia</a:t>
            </a:r>
          </a:p>
        </p:txBody>
      </p:sp>
      <p:sp>
        <p:nvSpPr>
          <p:cNvPr id="158" name="Shape 158"/>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defRPr b="1">
                <a:effectLst>
                  <a:outerShdw blurRad="12700" dist="25400" dir="2700000" rotWithShape="0">
                    <a:srgbClr val="000000"/>
                  </a:outerShdw>
                </a:effectLst>
              </a:defRPr>
            </a:pPr>
            <a:endParaRPr/>
          </a:p>
        </p:txBody>
      </p:sp>
      <p:pic>
        <p:nvPicPr>
          <p:cNvPr id="159" name="image8.png"/>
          <p:cNvPicPr>
            <a:picLocks noChangeAspect="1"/>
          </p:cNvPicPr>
          <p:nvPr/>
        </p:nvPicPr>
        <p:blipFill>
          <a:blip r:embed="rId3">
            <a:extLst/>
          </a:blip>
          <a:stretch>
            <a:fillRect/>
          </a:stretch>
        </p:blipFill>
        <p:spPr>
          <a:xfrm>
            <a:off x="457200" y="1205947"/>
            <a:ext cx="8229600" cy="49202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57"/>
                                        </p:tgtEl>
                                        <p:attrNameLst>
                                          <p:attrName>style.visibility</p:attrName>
                                        </p:attrNameLst>
                                      </p:cBhvr>
                                      <p:to>
                                        <p:strVal val="visible"/>
                                      </p:to>
                                    </p:set>
                                    <p:animEffect transition="in" filter="dissolve">
                                      <p:cBhvr>
                                        <p:cTn id="7" dur="500"/>
                                        <p:tgtEl>
                                          <p:spTgt spid="15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58"/>
                                        </p:tgtEl>
                                        <p:attrNameLst>
                                          <p:attrName>style.visibility</p:attrName>
                                        </p:attrNameLst>
                                      </p:cBhvr>
                                      <p:to>
                                        <p:strVal val="visible"/>
                                      </p:to>
                                    </p:set>
                                    <p:animEffect transition="in" filter="dissolve">
                                      <p:cBhvr>
                                        <p:cTn id="11"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animBg="1" advAuto="0"/>
      <p:bldP spid="158"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Depression – Cognitive  Strategies</a:t>
            </a:r>
          </a:p>
        </p:txBody>
      </p:sp>
      <p:sp>
        <p:nvSpPr>
          <p:cNvPr id="242" name="Shape 242"/>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defRPr b="1">
                <a:effectLst>
                  <a:outerShdw blurRad="12700" dist="25400" dir="2700000" rotWithShape="0">
                    <a:srgbClr val="000000"/>
                  </a:outerShdw>
                </a:effectLst>
              </a:defRPr>
            </a:pPr>
            <a:endParaRPr/>
          </a:p>
          <a:p>
            <a:pPr>
              <a:defRPr b="1">
                <a:effectLst>
                  <a:outerShdw blurRad="12700" dist="25400" dir="2700000" rotWithShape="0">
                    <a:srgbClr val="000000"/>
                  </a:outerShdw>
                </a:effectLst>
              </a:defRPr>
            </a:pPr>
            <a:r>
              <a:t>Rainy Day Coping Narrative</a:t>
            </a:r>
            <a:endParaRPr sz="1800">
              <a:solidFill>
                <a:srgbClr val="000000"/>
              </a:solidFill>
            </a:endParaRPr>
          </a:p>
          <a:p>
            <a:pPr>
              <a:defRPr b="1">
                <a:effectLst>
                  <a:outerShdw blurRad="12700" dist="25400" dir="2700000" rotWithShape="0">
                    <a:srgbClr val="000000"/>
                  </a:outerShdw>
                </a:effectLst>
              </a:defRPr>
            </a:pPr>
            <a:r>
              <a:t>Gratitude</a:t>
            </a:r>
            <a:endParaRPr sz="1800">
              <a:solidFill>
                <a:srgbClr val="000000"/>
              </a:solidFill>
            </a:endParaRPr>
          </a:p>
          <a:p>
            <a:pPr>
              <a:defRPr b="1">
                <a:effectLst>
                  <a:outerShdw blurRad="12700" dist="25400" dir="2700000" rotWithShape="0">
                    <a:srgbClr val="000000"/>
                  </a:outerShdw>
                </a:effectLst>
              </a:defRPr>
            </a:pPr>
            <a:r>
              <a:t>Identify and Label Distortions</a:t>
            </a:r>
            <a:endParaRPr sz="1800">
              <a:solidFill>
                <a:srgbClr val="000000"/>
              </a:solidFill>
            </a:endParaRPr>
          </a:p>
          <a:p>
            <a:pPr>
              <a:defRPr b="1">
                <a:effectLst>
                  <a:outerShdw blurRad="12700" dist="25400" dir="2700000" rotWithShape="0">
                    <a:srgbClr val="000000"/>
                  </a:outerShdw>
                </a:effectLst>
              </a:defRPr>
            </a:pPr>
            <a:r>
              <a:t>Rational Responses to Automatic Thoughts</a:t>
            </a:r>
            <a:endParaRPr sz="1800">
              <a:solidFill>
                <a:srgbClr val="000000"/>
              </a:solidFill>
            </a:endParaRPr>
          </a:p>
          <a:p>
            <a:pPr>
              <a:defRPr b="1">
                <a:effectLst>
                  <a:outerShdw blurRad="12700" dist="25400" dir="2700000" rotWithShape="0">
                    <a:srgbClr val="000000"/>
                  </a:outerShdw>
                </a:effectLst>
              </a:defRPr>
            </a:pPr>
            <a:r>
              <a:t>Evaluate and Test Negative Assumptions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41"/>
                                        </p:tgtEl>
                                        <p:attrNameLst>
                                          <p:attrName>style.visibility</p:attrName>
                                        </p:attrNameLst>
                                      </p:cBhvr>
                                      <p:to>
                                        <p:strVal val="visible"/>
                                      </p:to>
                                    </p:set>
                                    <p:animEffect transition="in" filter="dissolve">
                                      <p:cBhvr>
                                        <p:cTn id="7" dur="500"/>
                                        <p:tgtEl>
                                          <p:spTgt spid="24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42"/>
                                        </p:tgtEl>
                                        <p:attrNameLst>
                                          <p:attrName>style.visibility</p:attrName>
                                        </p:attrNameLst>
                                      </p:cBhvr>
                                      <p:to>
                                        <p:strVal val="visible"/>
                                      </p:to>
                                    </p:set>
                                    <p:animEffect transition="in" filter="dissolve">
                                      <p:cBhvr>
                                        <p:cTn id="11"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animBg="1" advAuto="0"/>
      <p:bldP spid="242"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p:cNvSpPr>
          <p:nvPr>
            <p:ph type="title" idx="4294967295"/>
          </p:nvPr>
        </p:nvSpPr>
        <p:spPr>
          <a:xfrm>
            <a:off x="457200" y="274637"/>
            <a:ext cx="8229600" cy="1143001"/>
          </a:xfrm>
          <a:prstGeom prst="rect">
            <a:avLst/>
          </a:prstGeom>
        </p:spPr>
        <p:txBody>
          <a:bodyPr lIns="0" tIns="0" rIns="0" bIns="0">
            <a:normAutofit/>
          </a:bodyPr>
          <a:lstStyle/>
          <a:p>
            <a:pPr defTabSz="758951">
              <a:defRPr sz="3600">
                <a:effectLst>
                  <a:outerShdw blurRad="12700" dist="21082" dir="2700000" rotWithShape="0">
                    <a:srgbClr val="000000"/>
                  </a:outerShdw>
                </a:effectLst>
              </a:defRPr>
            </a:pPr>
            <a:r>
              <a:t>Depression – Tx Strategies</a:t>
            </a:r>
            <a:br/>
            <a:r>
              <a:t>Rainy Day Narrative</a:t>
            </a:r>
          </a:p>
        </p:txBody>
      </p:sp>
      <p:pic>
        <p:nvPicPr>
          <p:cNvPr id="247" name="image19.jpeg" descr="rainy day.jpg"/>
          <p:cNvPicPr>
            <a:picLocks noChangeAspect="1"/>
          </p:cNvPicPr>
          <p:nvPr/>
        </p:nvPicPr>
        <p:blipFill>
          <a:blip r:embed="rId2">
            <a:extLst/>
          </a:blip>
          <a:stretch>
            <a:fillRect/>
          </a:stretch>
        </p:blipFill>
        <p:spPr>
          <a:xfrm>
            <a:off x="2686178" y="1600200"/>
            <a:ext cx="3771644" cy="5257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46"/>
                                        </p:tgtEl>
                                        <p:attrNameLst>
                                          <p:attrName>style.visibility</p:attrName>
                                        </p:attrNameLst>
                                      </p:cBhvr>
                                      <p:to>
                                        <p:strVal val="visible"/>
                                      </p:to>
                                    </p:set>
                                    <p:animEffect transition="in" filter="dissolve">
                                      <p:cBhvr>
                                        <p:cTn id="7" dur="500"/>
                                        <p:tgtEl>
                                          <p:spTgt spid="24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47"/>
                                        </p:tgtEl>
                                        <p:attrNameLst>
                                          <p:attrName>style.visibility</p:attrName>
                                        </p:attrNameLst>
                                      </p:cBhvr>
                                      <p:to>
                                        <p:strVal val="visible"/>
                                      </p:to>
                                    </p:set>
                                    <p:animEffect transition="in" filter="dissolve">
                                      <p:cBhvr>
                                        <p:cTn id="11"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1" animBg="1" advAuto="0"/>
      <p:bldP spid="247"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idx="4294967295"/>
          </p:nvPr>
        </p:nvSpPr>
        <p:spPr>
          <a:xfrm>
            <a:off x="457200" y="0"/>
            <a:ext cx="8385175" cy="1431925"/>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Depression – Gratitude List</a:t>
            </a:r>
          </a:p>
        </p:txBody>
      </p:sp>
      <p:sp>
        <p:nvSpPr>
          <p:cNvPr id="250" name="Shape 250"/>
          <p:cNvSpPr>
            <a:spLocks noGrp="1"/>
          </p:cNvSpPr>
          <p:nvPr>
            <p:ph type="body" idx="4294967295"/>
          </p:nvPr>
        </p:nvSpPr>
        <p:spPr>
          <a:xfrm>
            <a:off x="457200" y="1600200"/>
            <a:ext cx="8229600" cy="4525963"/>
          </a:xfrm>
          <a:prstGeom prst="rect">
            <a:avLst/>
          </a:prstGeom>
        </p:spPr>
        <p:txBody>
          <a:bodyPr lIns="0" tIns="0" rIns="0" bIns="0">
            <a:normAutofit/>
          </a:bodyPr>
          <a:lstStyle/>
          <a:p>
            <a:pPr>
              <a:defRPr>
                <a:effectLst>
                  <a:outerShdw blurRad="12700" dist="25400" dir="2700000" rotWithShape="0">
                    <a:srgbClr val="000000"/>
                  </a:outerShdw>
                </a:effectLst>
              </a:defRPr>
            </a:pPr>
            <a:r>
              <a:t>Family</a:t>
            </a:r>
            <a:endParaRPr sz="1800">
              <a:solidFill>
                <a:srgbClr val="000000"/>
              </a:solidFill>
            </a:endParaRPr>
          </a:p>
          <a:p>
            <a:pPr>
              <a:defRPr>
                <a:effectLst>
                  <a:outerShdw blurRad="12700" dist="25400" dir="2700000" rotWithShape="0">
                    <a:srgbClr val="000000"/>
                  </a:outerShdw>
                </a:effectLst>
              </a:defRPr>
            </a:pPr>
            <a:r>
              <a:t>Friends</a:t>
            </a:r>
            <a:endParaRPr sz="1800">
              <a:solidFill>
                <a:srgbClr val="000000"/>
              </a:solidFill>
            </a:endParaRPr>
          </a:p>
          <a:p>
            <a:pPr>
              <a:defRPr>
                <a:effectLst>
                  <a:outerShdw blurRad="12700" dist="25400" dir="2700000" rotWithShape="0">
                    <a:srgbClr val="000000"/>
                  </a:outerShdw>
                </a:effectLst>
              </a:defRPr>
            </a:pPr>
            <a:r>
              <a:t>Housing</a:t>
            </a:r>
            <a:endParaRPr sz="1800">
              <a:solidFill>
                <a:srgbClr val="000000"/>
              </a:solidFill>
            </a:endParaRPr>
          </a:p>
          <a:p>
            <a:pPr>
              <a:defRPr>
                <a:effectLst>
                  <a:outerShdw blurRad="12700" dist="25400" dir="2700000" rotWithShape="0">
                    <a:srgbClr val="000000"/>
                  </a:outerShdw>
                </a:effectLst>
              </a:defRPr>
            </a:pPr>
            <a:r>
              <a:t>Senses</a:t>
            </a:r>
            <a:endParaRPr sz="1800">
              <a:solidFill>
                <a:srgbClr val="000000"/>
              </a:solidFill>
            </a:endParaRPr>
          </a:p>
          <a:p>
            <a:pPr>
              <a:defRPr>
                <a:effectLst>
                  <a:outerShdw blurRad="12700" dist="25400" dir="2700000" rotWithShape="0">
                    <a:srgbClr val="000000"/>
                  </a:outerShdw>
                </a:effectLst>
              </a:defRPr>
            </a:pPr>
            <a:r>
              <a:t>Health</a:t>
            </a:r>
            <a:endParaRPr sz="1800">
              <a:solidFill>
                <a:srgbClr val="000000"/>
              </a:solidFill>
            </a:endParaRPr>
          </a:p>
          <a:p>
            <a:pPr>
              <a:defRPr>
                <a:effectLst>
                  <a:outerShdw blurRad="12700" dist="25400" dir="2700000" rotWithShape="0">
                    <a:srgbClr val="000000"/>
                  </a:outerShdw>
                </a:effectLst>
              </a:defRPr>
            </a:pPr>
            <a:r>
              <a:t>Teachers</a:t>
            </a:r>
            <a:endParaRPr sz="1800">
              <a:solidFill>
                <a:srgbClr val="000000"/>
              </a:solidFill>
            </a:endParaRPr>
          </a:p>
          <a:p>
            <a:pPr>
              <a:defRPr>
                <a:effectLst>
                  <a:outerShdw blurRad="12700" dist="25400" dir="2700000" rotWithShape="0">
                    <a:srgbClr val="000000"/>
                  </a:outerShdw>
                </a:effectLst>
              </a:defRPr>
            </a:pPr>
            <a:r>
              <a:t>Happiness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49"/>
                                        </p:tgtEl>
                                        <p:attrNameLst>
                                          <p:attrName>style.visibility</p:attrName>
                                        </p:attrNameLst>
                                      </p:cBhvr>
                                      <p:to>
                                        <p:strVal val="visible"/>
                                      </p:to>
                                    </p:set>
                                    <p:animEffect transition="in" filter="dissolve">
                                      <p:cBhvr>
                                        <p:cTn id="7" dur="500"/>
                                        <p:tgtEl>
                                          <p:spTgt spid="24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50"/>
                                        </p:tgtEl>
                                        <p:attrNameLst>
                                          <p:attrName>style.visibility</p:attrName>
                                        </p:attrNameLst>
                                      </p:cBhvr>
                                      <p:to>
                                        <p:strVal val="visible"/>
                                      </p:to>
                                    </p:set>
                                    <p:animEffect transition="in" filter="dissolve">
                                      <p:cBhvr>
                                        <p:cTn id="11"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P spid="250"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idx="4294967295"/>
          </p:nvPr>
        </p:nvSpPr>
        <p:spPr>
          <a:xfrm>
            <a:off x="457200" y="0"/>
            <a:ext cx="8385175" cy="1431925"/>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Depression – Gratitude List</a:t>
            </a:r>
          </a:p>
        </p:txBody>
      </p:sp>
      <p:sp>
        <p:nvSpPr>
          <p:cNvPr id="255" name="Shape 255"/>
          <p:cNvSpPr>
            <a:spLocks noGrp="1"/>
          </p:cNvSpPr>
          <p:nvPr>
            <p:ph type="body" idx="4294967295"/>
          </p:nvPr>
        </p:nvSpPr>
        <p:spPr>
          <a:xfrm>
            <a:off x="457200" y="1600200"/>
            <a:ext cx="8229600" cy="4525963"/>
          </a:xfrm>
          <a:prstGeom prst="rect">
            <a:avLst/>
          </a:prstGeom>
        </p:spPr>
        <p:txBody>
          <a:bodyPr lIns="0" tIns="0" rIns="0" bIns="0">
            <a:normAutofit/>
          </a:bodyPr>
          <a:lstStyle/>
          <a:p>
            <a:pPr>
              <a:defRPr>
                <a:effectLst>
                  <a:outerShdw blurRad="12700" dist="25400" dir="2700000" rotWithShape="0">
                    <a:srgbClr val="000000"/>
                  </a:outerShdw>
                </a:effectLst>
              </a:defRPr>
            </a:pPr>
            <a:r>
              <a:t>God/Higher Power</a:t>
            </a:r>
            <a:endParaRPr sz="1800">
              <a:solidFill>
                <a:srgbClr val="000000"/>
              </a:solidFill>
            </a:endParaRPr>
          </a:p>
          <a:p>
            <a:pPr>
              <a:defRPr>
                <a:effectLst>
                  <a:outerShdw blurRad="12700" dist="25400" dir="2700000" rotWithShape="0">
                    <a:srgbClr val="000000"/>
                  </a:outerShdw>
                </a:effectLst>
              </a:defRPr>
            </a:pPr>
            <a:r>
              <a:t>Nature</a:t>
            </a:r>
            <a:endParaRPr sz="1800">
              <a:solidFill>
                <a:srgbClr val="000000"/>
              </a:solidFill>
            </a:endParaRPr>
          </a:p>
          <a:p>
            <a:pPr>
              <a:defRPr>
                <a:effectLst>
                  <a:outerShdw blurRad="12700" dist="25400" dir="2700000" rotWithShape="0">
                    <a:srgbClr val="000000"/>
                  </a:outerShdw>
                </a:effectLst>
              </a:defRPr>
            </a:pPr>
            <a:r>
              <a:t>Sun &amp; Moon</a:t>
            </a:r>
            <a:endParaRPr sz="1800">
              <a:solidFill>
                <a:srgbClr val="000000"/>
              </a:solidFill>
            </a:endParaRPr>
          </a:p>
          <a:p>
            <a:pPr>
              <a:defRPr>
                <a:effectLst>
                  <a:outerShdw blurRad="12700" dist="25400" dir="2700000" rotWithShape="0">
                    <a:srgbClr val="000000"/>
                  </a:outerShdw>
                </a:effectLst>
              </a:defRPr>
            </a:pPr>
            <a:r>
              <a:t>Internet</a:t>
            </a:r>
            <a:endParaRPr sz="1800">
              <a:solidFill>
                <a:srgbClr val="000000"/>
              </a:solidFill>
            </a:endParaRPr>
          </a:p>
          <a:p>
            <a:pPr>
              <a:defRPr>
                <a:effectLst>
                  <a:outerShdw blurRad="12700" dist="25400" dir="2700000" rotWithShape="0">
                    <a:srgbClr val="000000"/>
                  </a:outerShdw>
                </a:effectLst>
              </a:defRPr>
            </a:pPr>
            <a:r>
              <a:t>Smart Phones</a:t>
            </a:r>
            <a:endParaRPr sz="1800">
              <a:solidFill>
                <a:srgbClr val="000000"/>
              </a:solidFill>
            </a:endParaRPr>
          </a:p>
          <a:p>
            <a:pPr>
              <a:defRPr>
                <a:effectLst>
                  <a:outerShdw blurRad="12700" dist="25400" dir="2700000" rotWithShape="0">
                    <a:srgbClr val="000000"/>
                  </a:outerShdw>
                </a:effectLst>
              </a:defRPr>
            </a:pPr>
            <a:r>
              <a:t>Pets</a:t>
            </a:r>
            <a:endParaRPr sz="1800">
              <a:solidFill>
                <a:srgbClr val="000000"/>
              </a:solidFill>
            </a:endParaRPr>
          </a:p>
          <a:p>
            <a:pPr>
              <a:defRPr>
                <a:effectLst>
                  <a:outerShdw blurRad="12700" dist="25400" dir="2700000" rotWithShape="0">
                    <a:srgbClr val="000000"/>
                  </a:outerShdw>
                </a:effectLst>
              </a:defRPr>
            </a:pPr>
            <a:r>
              <a:t>Movies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54"/>
                                        </p:tgtEl>
                                        <p:attrNameLst>
                                          <p:attrName>style.visibility</p:attrName>
                                        </p:attrNameLst>
                                      </p:cBhvr>
                                      <p:to>
                                        <p:strVal val="visible"/>
                                      </p:to>
                                    </p:set>
                                    <p:animEffect transition="in" filter="dissolve">
                                      <p:cBhvr>
                                        <p:cTn id="7" dur="500"/>
                                        <p:tgtEl>
                                          <p:spTgt spid="254"/>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55"/>
                                        </p:tgtEl>
                                        <p:attrNameLst>
                                          <p:attrName>style.visibility</p:attrName>
                                        </p:attrNameLst>
                                      </p:cBhvr>
                                      <p:to>
                                        <p:strVal val="visible"/>
                                      </p:to>
                                    </p:set>
                                    <p:animEffect transition="in" filter="dissolve">
                                      <p:cBhvr>
                                        <p:cTn id="11"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1" animBg="1" advAuto="0"/>
      <p:bldP spid="255"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idx="4294967295"/>
          </p:nvPr>
        </p:nvSpPr>
        <p:spPr>
          <a:xfrm>
            <a:off x="457200" y="0"/>
            <a:ext cx="8385175" cy="1431925"/>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Depression – Gratitude List</a:t>
            </a:r>
          </a:p>
        </p:txBody>
      </p:sp>
      <p:sp>
        <p:nvSpPr>
          <p:cNvPr id="260" name="Shape 260"/>
          <p:cNvSpPr>
            <a:spLocks noGrp="1"/>
          </p:cNvSpPr>
          <p:nvPr>
            <p:ph type="body" idx="4294967295"/>
          </p:nvPr>
        </p:nvSpPr>
        <p:spPr>
          <a:xfrm>
            <a:off x="457200" y="1600200"/>
            <a:ext cx="8229600" cy="4525963"/>
          </a:xfrm>
          <a:prstGeom prst="rect">
            <a:avLst/>
          </a:prstGeom>
        </p:spPr>
        <p:txBody>
          <a:bodyPr lIns="0" tIns="0" rIns="0" bIns="0">
            <a:normAutofit/>
          </a:bodyPr>
          <a:lstStyle/>
          <a:p>
            <a:pPr>
              <a:defRPr>
                <a:effectLst>
                  <a:outerShdw blurRad="12700" dist="25400" dir="2700000" rotWithShape="0">
                    <a:srgbClr val="000000"/>
                  </a:outerShdw>
                </a:effectLst>
              </a:defRPr>
            </a:pPr>
            <a:r>
              <a:t>Job/Volunteer work</a:t>
            </a:r>
            <a:endParaRPr sz="1800">
              <a:solidFill>
                <a:srgbClr val="000000"/>
              </a:solidFill>
            </a:endParaRPr>
          </a:p>
          <a:p>
            <a:pPr>
              <a:defRPr>
                <a:effectLst>
                  <a:outerShdw blurRad="12700" dist="25400" dir="2700000" rotWithShape="0">
                    <a:srgbClr val="000000"/>
                  </a:outerShdw>
                </a:effectLst>
              </a:defRPr>
            </a:pPr>
            <a:r>
              <a:t>Shoes</a:t>
            </a:r>
            <a:endParaRPr sz="1800">
              <a:solidFill>
                <a:srgbClr val="000000"/>
              </a:solidFill>
            </a:endParaRPr>
          </a:p>
          <a:p>
            <a:pPr>
              <a:defRPr>
                <a:effectLst>
                  <a:outerShdw blurRad="12700" dist="25400" dir="2700000" rotWithShape="0">
                    <a:srgbClr val="000000"/>
                  </a:outerShdw>
                </a:effectLst>
              </a:defRPr>
            </a:pPr>
            <a:r>
              <a:t>Your bed</a:t>
            </a:r>
            <a:endParaRPr sz="1800">
              <a:solidFill>
                <a:srgbClr val="000000"/>
              </a:solidFill>
            </a:endParaRPr>
          </a:p>
          <a:p>
            <a:pPr>
              <a:defRPr>
                <a:effectLst>
                  <a:outerShdw blurRad="12700" dist="25400" dir="2700000" rotWithShape="0">
                    <a:srgbClr val="000000"/>
                  </a:outerShdw>
                </a:effectLst>
              </a:defRPr>
            </a:pPr>
            <a:r>
              <a:t>Husband/Wife</a:t>
            </a:r>
            <a:endParaRPr sz="1800">
              <a:solidFill>
                <a:srgbClr val="000000"/>
              </a:solidFill>
            </a:endParaRPr>
          </a:p>
          <a:p>
            <a:pPr>
              <a:defRPr>
                <a:effectLst>
                  <a:outerShdw blurRad="12700" dist="25400" dir="2700000" rotWithShape="0">
                    <a:srgbClr val="000000"/>
                  </a:outerShdw>
                </a:effectLst>
              </a:defRPr>
            </a:pPr>
            <a:r>
              <a:t>Laughter</a:t>
            </a:r>
            <a:endParaRPr sz="1800">
              <a:solidFill>
                <a:srgbClr val="000000"/>
              </a:solidFill>
            </a:endParaRPr>
          </a:p>
          <a:p>
            <a:pPr>
              <a:defRPr>
                <a:effectLst>
                  <a:outerShdw blurRad="12700" dist="25400" dir="2700000" rotWithShape="0">
                    <a:srgbClr val="000000"/>
                  </a:outerShdw>
                </a:effectLst>
              </a:defRPr>
            </a:pPr>
            <a:r>
              <a:t>Kind strangers</a:t>
            </a:r>
            <a:endParaRPr sz="1800">
              <a:solidFill>
                <a:srgbClr val="000000"/>
              </a:solidFill>
            </a:endParaRPr>
          </a:p>
          <a:p>
            <a:pPr>
              <a:defRPr>
                <a:effectLst>
                  <a:outerShdw blurRad="12700" dist="25400" dir="2700000" rotWithShape="0">
                    <a:srgbClr val="000000"/>
                  </a:outerShdw>
                </a:effectLst>
              </a:defRPr>
            </a:pPr>
            <a:r>
              <a:t>Living in US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59"/>
                                        </p:tgtEl>
                                        <p:attrNameLst>
                                          <p:attrName>style.visibility</p:attrName>
                                        </p:attrNameLst>
                                      </p:cBhvr>
                                      <p:to>
                                        <p:strVal val="visible"/>
                                      </p:to>
                                    </p:set>
                                    <p:animEffect transition="in" filter="dissolve">
                                      <p:cBhvr>
                                        <p:cTn id="7" dur="500"/>
                                        <p:tgtEl>
                                          <p:spTgt spid="25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60"/>
                                        </p:tgtEl>
                                        <p:attrNameLst>
                                          <p:attrName>style.visibility</p:attrName>
                                        </p:attrNameLst>
                                      </p:cBhvr>
                                      <p:to>
                                        <p:strVal val="visible"/>
                                      </p:to>
                                    </p:set>
                                    <p:animEffect transition="in" filter="dissolve">
                                      <p:cBhvr>
                                        <p:cTn id="11"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1" animBg="1" advAuto="0"/>
      <p:bldP spid="260"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600">
                <a:effectLst>
                  <a:outerShdw blurRad="12700" dist="25400" dir="2700000" rotWithShape="0">
                    <a:srgbClr val="000000"/>
                  </a:outerShdw>
                </a:effectLst>
              </a:defRPr>
            </a:lvl1pPr>
          </a:lstStyle>
          <a:p>
            <a:r>
              <a:t>Belief Modification Protocol</a:t>
            </a:r>
          </a:p>
        </p:txBody>
      </p:sp>
      <p:sp>
        <p:nvSpPr>
          <p:cNvPr id="265" name="Shape 265"/>
          <p:cNvSpPr>
            <a:spLocks noGrp="1"/>
          </p:cNvSpPr>
          <p:nvPr>
            <p:ph type="body" idx="4294967295"/>
          </p:nvPr>
        </p:nvSpPr>
        <p:spPr>
          <a:xfrm>
            <a:off x="457200" y="1600200"/>
            <a:ext cx="8229600" cy="4525963"/>
          </a:xfrm>
          <a:prstGeom prst="rect">
            <a:avLst/>
          </a:prstGeom>
        </p:spPr>
        <p:txBody>
          <a:bodyPr lIns="0" tIns="0" rIns="0" bIns="0">
            <a:normAutofit/>
          </a:bodyPr>
          <a:lstStyle/>
          <a:p>
            <a:pPr>
              <a:defRPr b="1"/>
            </a:pPr>
            <a:r>
              <a:t>Identify Maladaptive Belief</a:t>
            </a:r>
          </a:p>
          <a:p>
            <a:pPr>
              <a:defRPr b="1"/>
            </a:pPr>
            <a:r>
              <a:t>Identify Alternate Adaptive Belief</a:t>
            </a:r>
          </a:p>
          <a:p>
            <a:pPr>
              <a:defRPr b="1"/>
            </a:pPr>
            <a:r>
              <a:t>Rate Believability</a:t>
            </a:r>
          </a:p>
          <a:p>
            <a:pPr>
              <a:defRPr b="1"/>
            </a:pPr>
            <a:r>
              <a:t>Interventions</a:t>
            </a:r>
          </a:p>
          <a:p>
            <a:pPr>
              <a:defRPr b="1"/>
            </a:pPr>
            <a:r>
              <a:t>Rate Believability at Regular Intervals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64"/>
                                        </p:tgtEl>
                                        <p:attrNameLst>
                                          <p:attrName>style.visibility</p:attrName>
                                        </p:attrNameLst>
                                      </p:cBhvr>
                                      <p:to>
                                        <p:strVal val="visible"/>
                                      </p:to>
                                    </p:set>
                                    <p:animEffect transition="in" filter="dissolve">
                                      <p:cBhvr>
                                        <p:cTn id="7" dur="500"/>
                                        <p:tgtEl>
                                          <p:spTgt spid="264"/>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65"/>
                                        </p:tgtEl>
                                        <p:attrNameLst>
                                          <p:attrName>style.visibility</p:attrName>
                                        </p:attrNameLst>
                                      </p:cBhvr>
                                      <p:to>
                                        <p:strVal val="visible"/>
                                      </p:to>
                                    </p:set>
                                    <p:animEffect transition="in" filter="dissolve">
                                      <p:cBhvr>
                                        <p:cTn id="11" dur="5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animBg="1" advAuto="0"/>
      <p:bldP spid="265"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title" idx="4294967295"/>
          </p:nvPr>
        </p:nvSpPr>
        <p:spPr>
          <a:xfrm>
            <a:off x="457200" y="274636"/>
            <a:ext cx="8229600" cy="563564"/>
          </a:xfrm>
          <a:prstGeom prst="rect">
            <a:avLst/>
          </a:prstGeom>
        </p:spPr>
        <p:txBody>
          <a:bodyPr lIns="0" tIns="0" rIns="0" bIns="0">
            <a:normAutofit/>
          </a:bodyPr>
          <a:lstStyle/>
          <a:p>
            <a:pPr defTabSz="667512">
              <a:defRPr sz="2300"/>
            </a:pPr>
            <a:r>
              <a:t>Depression – Schema Modification</a:t>
            </a:r>
            <a:r>
              <a:rPr sz="3200"/>
              <a:t> </a:t>
            </a:r>
          </a:p>
        </p:txBody>
      </p:sp>
      <p:sp>
        <p:nvSpPr>
          <p:cNvPr id="270" name="Shape 270"/>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defRPr>
                <a:effectLst>
                  <a:outerShdw blurRad="12700" dist="25400" dir="2700000" rotWithShape="0">
                    <a:srgbClr val="000000"/>
                  </a:outerShdw>
                </a:effectLst>
              </a:defRPr>
            </a:pPr>
            <a:endParaRPr/>
          </a:p>
        </p:txBody>
      </p:sp>
      <p:pic>
        <p:nvPicPr>
          <p:cNvPr id="271" name="image20.jpeg"/>
          <p:cNvPicPr>
            <a:picLocks noChangeAspect="1"/>
          </p:cNvPicPr>
          <p:nvPr/>
        </p:nvPicPr>
        <p:blipFill>
          <a:blip r:embed="rId2">
            <a:extLst/>
          </a:blip>
          <a:stretch>
            <a:fillRect/>
          </a:stretch>
        </p:blipFill>
        <p:spPr>
          <a:xfrm rot="5400000">
            <a:off x="0" y="-362527"/>
            <a:ext cx="9144000" cy="9144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69"/>
                                        </p:tgtEl>
                                        <p:attrNameLst>
                                          <p:attrName>style.visibility</p:attrName>
                                        </p:attrNameLst>
                                      </p:cBhvr>
                                      <p:to>
                                        <p:strVal val="visible"/>
                                      </p:to>
                                    </p:set>
                                    <p:animEffect transition="in" filter="dissolve">
                                      <p:cBhvr>
                                        <p:cTn id="7" dur="500"/>
                                        <p:tgtEl>
                                          <p:spTgt spid="26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70"/>
                                        </p:tgtEl>
                                        <p:attrNameLst>
                                          <p:attrName>style.visibility</p:attrName>
                                        </p:attrNameLst>
                                      </p:cBhvr>
                                      <p:to>
                                        <p:strVal val="visible"/>
                                      </p:to>
                                    </p:set>
                                    <p:animEffect transition="in" filter="dissolve">
                                      <p:cBhvr>
                                        <p:cTn id="11"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animBg="1" advAuto="0"/>
      <p:bldP spid="270"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600">
                <a:effectLst>
                  <a:outerShdw blurRad="12700" dist="25400" dir="2700000" rotWithShape="0">
                    <a:srgbClr val="000000"/>
                  </a:outerShdw>
                </a:effectLst>
              </a:defRPr>
            </a:lvl1pPr>
          </a:lstStyle>
          <a:p>
            <a:r>
              <a:t>Cognitive Model of Depression</a:t>
            </a:r>
          </a:p>
        </p:txBody>
      </p:sp>
      <p:sp>
        <p:nvSpPr>
          <p:cNvPr id="104" name="Shape 104"/>
          <p:cNvSpPr>
            <a:spLocks noGrp="1"/>
          </p:cNvSpPr>
          <p:nvPr>
            <p:ph type="body" idx="4294967295"/>
          </p:nvPr>
        </p:nvSpPr>
        <p:spPr>
          <a:xfrm>
            <a:off x="457200" y="1600200"/>
            <a:ext cx="8229600" cy="4525963"/>
          </a:xfrm>
          <a:prstGeom prst="rect">
            <a:avLst/>
          </a:prstGeom>
        </p:spPr>
        <p:txBody>
          <a:bodyPr lIns="0" tIns="0" rIns="0" bIns="0">
            <a:normAutofit/>
          </a:bodyPr>
          <a:lstStyle/>
          <a:p>
            <a:pPr>
              <a:defRPr b="1">
                <a:effectLst>
                  <a:outerShdw blurRad="12700" dist="25400" dir="2700000" rotWithShape="0">
                    <a:srgbClr val="000000"/>
                  </a:outerShdw>
                </a:effectLst>
              </a:defRPr>
            </a:pPr>
            <a:endParaRPr/>
          </a:p>
          <a:p>
            <a:pPr>
              <a:defRPr b="1">
                <a:effectLst>
                  <a:outerShdw blurRad="12700" dist="25400" dir="2700000" rotWithShape="0">
                    <a:srgbClr val="000000"/>
                  </a:outerShdw>
                </a:effectLst>
              </a:defRPr>
            </a:pPr>
            <a:r>
              <a:t>Negative Cognitive Triad</a:t>
            </a:r>
            <a:endParaRPr sz="1800">
              <a:solidFill>
                <a:srgbClr val="000000"/>
              </a:solidFill>
            </a:endParaRPr>
          </a:p>
          <a:p>
            <a:pPr>
              <a:buSzTx/>
              <a:buNone/>
              <a:defRPr b="1">
                <a:effectLst>
                  <a:outerShdw blurRad="12700" dist="25400" dir="2700000" rotWithShape="0">
                    <a:srgbClr val="000000"/>
                  </a:outerShdw>
                </a:effectLst>
              </a:defRPr>
            </a:pPr>
            <a:endParaRPr sz="1800">
              <a:solidFill>
                <a:srgbClr val="000000"/>
              </a:solidFill>
            </a:endParaRPr>
          </a:p>
          <a:p>
            <a:pPr marL="742950" lvl="1" indent="-285750">
              <a:spcBef>
                <a:spcPts val="600"/>
              </a:spcBef>
              <a:buClr>
                <a:schemeClr val="accent2"/>
              </a:buClr>
              <a:defRPr sz="2800" b="1">
                <a:effectLst>
                  <a:outerShdw blurRad="12700" dist="25400" dir="2700000" rotWithShape="0">
                    <a:srgbClr val="000000"/>
                  </a:outerShdw>
                </a:effectLst>
              </a:defRPr>
            </a:pPr>
            <a:r>
              <a:t>Self</a:t>
            </a:r>
            <a:endParaRPr sz="1800">
              <a:solidFill>
                <a:srgbClr val="000000"/>
              </a:solidFill>
            </a:endParaRPr>
          </a:p>
          <a:p>
            <a:pPr marL="742950" lvl="1" indent="-285750">
              <a:spcBef>
                <a:spcPts val="600"/>
              </a:spcBef>
              <a:buClr>
                <a:schemeClr val="accent2"/>
              </a:buClr>
              <a:defRPr sz="2800" b="1">
                <a:effectLst>
                  <a:outerShdw blurRad="12700" dist="25400" dir="2700000" rotWithShape="0">
                    <a:srgbClr val="000000"/>
                  </a:outerShdw>
                </a:effectLst>
              </a:defRPr>
            </a:pPr>
            <a:r>
              <a:t>Others</a:t>
            </a:r>
            <a:endParaRPr sz="1800">
              <a:solidFill>
                <a:srgbClr val="000000"/>
              </a:solidFill>
            </a:endParaRPr>
          </a:p>
          <a:p>
            <a:pPr marL="742950" lvl="1" indent="-285750">
              <a:spcBef>
                <a:spcPts val="600"/>
              </a:spcBef>
              <a:buClr>
                <a:schemeClr val="accent2"/>
              </a:buClr>
              <a:defRPr sz="2800" b="1">
                <a:effectLst>
                  <a:outerShdw blurRad="12700" dist="25400" dir="2700000" rotWithShape="0">
                    <a:srgbClr val="000000"/>
                  </a:outerShdw>
                </a:effectLst>
              </a:defRPr>
            </a:pPr>
            <a:r>
              <a:t>World/Future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3"/>
                                        </p:tgtEl>
                                        <p:attrNameLst>
                                          <p:attrName>style.visibility</p:attrName>
                                        </p:attrNameLst>
                                      </p:cBhvr>
                                      <p:to>
                                        <p:strVal val="visible"/>
                                      </p:to>
                                    </p:set>
                                    <p:animEffect transition="in" filter="dissolve">
                                      <p:cBhvr>
                                        <p:cTn id="7" dur="500"/>
                                        <p:tgtEl>
                                          <p:spTgt spid="10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04"/>
                                        </p:tgtEl>
                                        <p:attrNameLst>
                                          <p:attrName>style.visibility</p:attrName>
                                        </p:attrNameLst>
                                      </p:cBhvr>
                                      <p:to>
                                        <p:strVal val="visible"/>
                                      </p:to>
                                    </p:set>
                                    <p:animEffect transition="in" filter="dissolve">
                                      <p:cBhvr>
                                        <p:cTn id="1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animBg="1" advAuto="0"/>
      <p:bldP spid="104"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title" idx="4294967295"/>
          </p:nvPr>
        </p:nvSpPr>
        <p:spPr>
          <a:xfrm>
            <a:off x="457200" y="274637"/>
            <a:ext cx="8229600" cy="1143001"/>
          </a:xfrm>
          <a:prstGeom prst="rect">
            <a:avLst/>
          </a:prstGeom>
        </p:spPr>
        <p:txBody>
          <a:bodyPr lIns="0" tIns="0" rIns="0" bIns="0">
            <a:normAutofit/>
          </a:bodyPr>
          <a:lstStyle/>
          <a:p>
            <a:pPr>
              <a:defRPr sz="3200"/>
            </a:pPr>
            <a:r>
              <a:t>Depression – Schema Modification</a:t>
            </a:r>
            <a:r>
              <a:rPr sz="4400"/>
              <a:t> </a:t>
            </a:r>
          </a:p>
        </p:txBody>
      </p:sp>
      <p:sp>
        <p:nvSpPr>
          <p:cNvPr id="274" name="Shape 274"/>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defRPr>
                <a:effectLst>
                  <a:outerShdw blurRad="12700" dist="25400" dir="2700000" rotWithShape="0">
                    <a:srgbClr val="000000"/>
                  </a:outerShdw>
                </a:effectLst>
              </a:defRPr>
            </a:pPr>
            <a:endParaRPr/>
          </a:p>
        </p:txBody>
      </p:sp>
      <p:pic>
        <p:nvPicPr>
          <p:cNvPr id="275" name="image21.jpeg"/>
          <p:cNvPicPr>
            <a:picLocks noChangeAspect="1"/>
          </p:cNvPicPr>
          <p:nvPr/>
        </p:nvPicPr>
        <p:blipFill>
          <a:blip r:embed="rId2">
            <a:extLst/>
          </a:blip>
          <a:stretch>
            <a:fillRect/>
          </a:stretch>
        </p:blipFill>
        <p:spPr>
          <a:xfrm rot="5400000">
            <a:off x="-1" y="-85364"/>
            <a:ext cx="9144001" cy="9144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73"/>
                                        </p:tgtEl>
                                        <p:attrNameLst>
                                          <p:attrName>style.visibility</p:attrName>
                                        </p:attrNameLst>
                                      </p:cBhvr>
                                      <p:to>
                                        <p:strVal val="visible"/>
                                      </p:to>
                                    </p:set>
                                    <p:animEffect transition="in" filter="dissolve">
                                      <p:cBhvr>
                                        <p:cTn id="7" dur="500"/>
                                        <p:tgtEl>
                                          <p:spTgt spid="27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74"/>
                                        </p:tgtEl>
                                        <p:attrNameLst>
                                          <p:attrName>style.visibility</p:attrName>
                                        </p:attrNameLst>
                                      </p:cBhvr>
                                      <p:to>
                                        <p:strVal val="visible"/>
                                      </p:to>
                                    </p:set>
                                    <p:animEffect transition="in" filter="dissolve">
                                      <p:cBhvr>
                                        <p:cTn id="11"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P spid="274"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idx="4294967295"/>
          </p:nvPr>
        </p:nvSpPr>
        <p:spPr>
          <a:xfrm>
            <a:off x="457200" y="274637"/>
            <a:ext cx="8229600" cy="1143001"/>
          </a:xfrm>
          <a:prstGeom prst="rect">
            <a:avLst/>
          </a:prstGeom>
        </p:spPr>
        <p:txBody>
          <a:bodyPr lIns="0" tIns="0" rIns="0" bIns="0">
            <a:normAutofit/>
          </a:bodyPr>
          <a:lstStyle/>
          <a:p>
            <a:pPr>
              <a:defRPr sz="3200"/>
            </a:pPr>
            <a:r>
              <a:t>Depression – Schema Modification</a:t>
            </a:r>
            <a:r>
              <a:rPr sz="4400"/>
              <a:t> </a:t>
            </a:r>
          </a:p>
        </p:txBody>
      </p:sp>
      <p:sp>
        <p:nvSpPr>
          <p:cNvPr id="278" name="Shape 278"/>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defRPr>
                <a:effectLst>
                  <a:outerShdw blurRad="12700" dist="25400" dir="2700000" rotWithShape="0">
                    <a:srgbClr val="000000"/>
                  </a:outerShdw>
                </a:effectLst>
              </a:defRPr>
            </a:pPr>
            <a:endParaRPr/>
          </a:p>
        </p:txBody>
      </p:sp>
      <p:pic>
        <p:nvPicPr>
          <p:cNvPr id="279" name="image22.jpeg" descr="others nice log.JPG"/>
          <p:cNvPicPr>
            <a:picLocks noChangeAspect="1"/>
          </p:cNvPicPr>
          <p:nvPr/>
        </p:nvPicPr>
        <p:blipFill>
          <a:blip r:embed="rId2">
            <a:extLst/>
          </a:blip>
          <a:stretch>
            <a:fillRect/>
          </a:stretch>
        </p:blipFill>
        <p:spPr>
          <a:xfrm>
            <a:off x="0" y="1371600"/>
            <a:ext cx="9144000" cy="5486400"/>
          </a:xfrm>
          <a:prstGeom prst="rect">
            <a:avLst/>
          </a:prstGeom>
          <a:ln w="12700">
            <a:miter lim="400000"/>
          </a:ln>
        </p:spPr>
      </p:pic>
      <p:pic>
        <p:nvPicPr>
          <p:cNvPr id="280" name="image23.jpeg"/>
          <p:cNvPicPr>
            <a:picLocks noChangeAspect="1"/>
          </p:cNvPicPr>
          <p:nvPr/>
        </p:nvPicPr>
        <p:blipFill>
          <a:blip r:embed="rId3">
            <a:extLst/>
          </a:blip>
          <a:stretch>
            <a:fillRect/>
          </a:stretch>
        </p:blipFill>
        <p:spPr>
          <a:xfrm rot="5400000">
            <a:off x="0" y="-165100"/>
            <a:ext cx="9144000" cy="9144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77"/>
                                        </p:tgtEl>
                                        <p:attrNameLst>
                                          <p:attrName>style.visibility</p:attrName>
                                        </p:attrNameLst>
                                      </p:cBhvr>
                                      <p:to>
                                        <p:strVal val="visible"/>
                                      </p:to>
                                    </p:set>
                                    <p:animEffect transition="in" filter="dissolve">
                                      <p:cBhvr>
                                        <p:cTn id="7" dur="500"/>
                                        <p:tgtEl>
                                          <p:spTgt spid="27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78"/>
                                        </p:tgtEl>
                                        <p:attrNameLst>
                                          <p:attrName>style.visibility</p:attrName>
                                        </p:attrNameLst>
                                      </p:cBhvr>
                                      <p:to>
                                        <p:strVal val="visible"/>
                                      </p:to>
                                    </p:set>
                                    <p:animEffect transition="in" filter="dissolve">
                                      <p:cBhvr>
                                        <p:cTn id="11"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1" animBg="1" advAuto="0"/>
      <p:bldP spid="278"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Bipolar Disorder – Characteristics of Mania</a:t>
            </a:r>
          </a:p>
        </p:txBody>
      </p:sp>
      <p:sp>
        <p:nvSpPr>
          <p:cNvPr id="283" name="Shape 283"/>
          <p:cNvSpPr>
            <a:spLocks noGrp="1"/>
          </p:cNvSpPr>
          <p:nvPr>
            <p:ph type="body" idx="4294967295"/>
          </p:nvPr>
        </p:nvSpPr>
        <p:spPr>
          <a:xfrm>
            <a:off x="457200" y="1600200"/>
            <a:ext cx="8229600" cy="4525963"/>
          </a:xfrm>
          <a:prstGeom prst="rect">
            <a:avLst/>
          </a:prstGeom>
        </p:spPr>
        <p:txBody>
          <a:bodyPr lIns="0" tIns="0" rIns="0" bIns="0">
            <a:normAutofit/>
          </a:bodyPr>
          <a:lstStyle/>
          <a:p>
            <a:pPr>
              <a:defRPr b="1">
                <a:effectLst>
                  <a:outerShdw blurRad="12700" dist="25400" dir="2700000" rotWithShape="0">
                    <a:srgbClr val="000000"/>
                  </a:outerShdw>
                </a:effectLst>
              </a:defRPr>
            </a:pPr>
            <a:r>
              <a:t>Overly positive cognitions</a:t>
            </a:r>
            <a:endParaRPr sz="1800">
              <a:solidFill>
                <a:srgbClr val="000000"/>
              </a:solidFill>
            </a:endParaRPr>
          </a:p>
          <a:p>
            <a:pPr>
              <a:defRPr b="1">
                <a:effectLst>
                  <a:outerShdw blurRad="12700" dist="25400" dir="2700000" rotWithShape="0">
                    <a:srgbClr val="000000"/>
                  </a:outerShdw>
                </a:effectLst>
              </a:defRPr>
            </a:pPr>
            <a:r>
              <a:t>Elevated Mood</a:t>
            </a:r>
            <a:endParaRPr sz="1800">
              <a:solidFill>
                <a:srgbClr val="000000"/>
              </a:solidFill>
            </a:endParaRPr>
          </a:p>
          <a:p>
            <a:pPr>
              <a:defRPr b="1">
                <a:effectLst>
                  <a:outerShdw blurRad="12700" dist="25400" dir="2700000" rotWithShape="0">
                    <a:srgbClr val="000000"/>
                  </a:outerShdw>
                </a:effectLst>
              </a:defRPr>
            </a:pPr>
            <a:r>
              <a:t>Risk-Taking Behaviors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82"/>
                                        </p:tgtEl>
                                        <p:attrNameLst>
                                          <p:attrName>style.visibility</p:attrName>
                                        </p:attrNameLst>
                                      </p:cBhvr>
                                      <p:to>
                                        <p:strVal val="visible"/>
                                      </p:to>
                                    </p:set>
                                    <p:animEffect transition="in" filter="dissolve">
                                      <p:cBhvr>
                                        <p:cTn id="7" dur="500"/>
                                        <p:tgtEl>
                                          <p:spTgt spid="28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83"/>
                                        </p:tgtEl>
                                        <p:attrNameLst>
                                          <p:attrName>style.visibility</p:attrName>
                                        </p:attrNameLst>
                                      </p:cBhvr>
                                      <p:to>
                                        <p:strVal val="visible"/>
                                      </p:to>
                                    </p:set>
                                    <p:animEffect transition="in" filter="dissolve">
                                      <p:cBhvr>
                                        <p:cTn id="11"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P spid="283"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Bipolar Disorder –Mania Coping Skills</a:t>
            </a:r>
          </a:p>
        </p:txBody>
      </p:sp>
      <p:sp>
        <p:nvSpPr>
          <p:cNvPr id="288" name="Shape 288"/>
          <p:cNvSpPr>
            <a:spLocks noGrp="1"/>
          </p:cNvSpPr>
          <p:nvPr>
            <p:ph type="body" idx="4294967295"/>
          </p:nvPr>
        </p:nvSpPr>
        <p:spPr>
          <a:xfrm>
            <a:off x="457200" y="1600200"/>
            <a:ext cx="8229600" cy="4525963"/>
          </a:xfrm>
          <a:prstGeom prst="rect">
            <a:avLst/>
          </a:prstGeom>
        </p:spPr>
        <p:txBody>
          <a:bodyPr lIns="0" tIns="0" rIns="0" bIns="0">
            <a:normAutofit/>
          </a:bodyPr>
          <a:lstStyle/>
          <a:p>
            <a:pPr>
              <a:defRPr b="1">
                <a:effectLst>
                  <a:outerShdw blurRad="12700" dist="25400" dir="2700000" rotWithShape="0">
                    <a:srgbClr val="000000"/>
                  </a:outerShdw>
                </a:effectLst>
              </a:defRPr>
            </a:pPr>
            <a:r>
              <a:t>Medication</a:t>
            </a:r>
            <a:endParaRPr sz="1800">
              <a:solidFill>
                <a:srgbClr val="000000"/>
              </a:solidFill>
            </a:endParaRPr>
          </a:p>
          <a:p>
            <a:pPr>
              <a:defRPr b="1">
                <a:effectLst>
                  <a:outerShdw blurRad="12700" dist="25400" dir="2700000" rotWithShape="0">
                    <a:srgbClr val="000000"/>
                  </a:outerShdw>
                </a:effectLst>
              </a:defRPr>
            </a:pPr>
            <a:r>
              <a:t>Mood Tracker</a:t>
            </a:r>
            <a:endParaRPr sz="1800">
              <a:solidFill>
                <a:srgbClr val="000000"/>
              </a:solidFill>
            </a:endParaRPr>
          </a:p>
          <a:p>
            <a:pPr>
              <a:defRPr b="1">
                <a:effectLst>
                  <a:outerShdw blurRad="12700" dist="25400" dir="2700000" rotWithShape="0">
                    <a:srgbClr val="000000"/>
                  </a:outerShdw>
                </a:effectLst>
              </a:defRPr>
            </a:pPr>
            <a:r>
              <a:t>Exercise, other “energy burning” tasks</a:t>
            </a:r>
            <a:endParaRPr sz="1800">
              <a:solidFill>
                <a:srgbClr val="000000"/>
              </a:solidFill>
            </a:endParaRPr>
          </a:p>
          <a:p>
            <a:pPr>
              <a:defRPr b="1">
                <a:effectLst>
                  <a:outerShdw blurRad="12700" dist="25400" dir="2700000" rotWithShape="0">
                    <a:srgbClr val="000000"/>
                  </a:outerShdw>
                </a:effectLst>
              </a:defRPr>
            </a:pPr>
            <a:r>
              <a:t>Self-Control Strategies</a:t>
            </a:r>
            <a:endParaRPr sz="1800">
              <a:solidFill>
                <a:srgbClr val="000000"/>
              </a:solidFill>
            </a:endParaRPr>
          </a:p>
          <a:p>
            <a:pPr>
              <a:defRPr b="1">
                <a:effectLst>
                  <a:outerShdw blurRad="12700" dist="25400" dir="2700000" rotWithShape="0">
                    <a:srgbClr val="000000"/>
                  </a:outerShdw>
                </a:effectLst>
              </a:defRPr>
            </a:pPr>
            <a:r>
              <a:t>Limit Setting</a:t>
            </a:r>
            <a:endParaRPr sz="1800">
              <a:solidFill>
                <a:srgbClr val="000000"/>
              </a:solidFill>
            </a:endParaRPr>
          </a:p>
          <a:p>
            <a:pPr>
              <a:defRPr b="1">
                <a:effectLst>
                  <a:outerShdw blurRad="12700" dist="25400" dir="2700000" rotWithShape="0">
                    <a:srgbClr val="000000"/>
                  </a:outerShdw>
                </a:effectLst>
              </a:defRPr>
            </a:pPr>
            <a:r>
              <a:t>Inoculate against manic distorted thinking</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87"/>
                                        </p:tgtEl>
                                        <p:attrNameLst>
                                          <p:attrName>style.visibility</p:attrName>
                                        </p:attrNameLst>
                                      </p:cBhvr>
                                      <p:to>
                                        <p:strVal val="visible"/>
                                      </p:to>
                                    </p:set>
                                    <p:animEffect transition="in" filter="dissolve">
                                      <p:cBhvr>
                                        <p:cTn id="7" dur="500"/>
                                        <p:tgtEl>
                                          <p:spTgt spid="28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88"/>
                                        </p:tgtEl>
                                        <p:attrNameLst>
                                          <p:attrName>style.visibility</p:attrName>
                                        </p:attrNameLst>
                                      </p:cBhvr>
                                      <p:to>
                                        <p:strVal val="visible"/>
                                      </p:to>
                                    </p:set>
                                    <p:animEffect transition="in" filter="dissolve">
                                      <p:cBhvr>
                                        <p:cTn id="11"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1" animBg="1" advAuto="0"/>
      <p:bldP spid="288"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Bipolar Disorder –Mania Coping Skills</a:t>
            </a:r>
          </a:p>
        </p:txBody>
      </p:sp>
      <p:sp>
        <p:nvSpPr>
          <p:cNvPr id="293" name="Shape 293"/>
          <p:cNvSpPr>
            <a:spLocks noGrp="1"/>
          </p:cNvSpPr>
          <p:nvPr>
            <p:ph type="body" idx="4294967295"/>
          </p:nvPr>
        </p:nvSpPr>
        <p:spPr>
          <a:xfrm>
            <a:off x="457200" y="1600200"/>
            <a:ext cx="8229600" cy="4525963"/>
          </a:xfrm>
          <a:prstGeom prst="rect">
            <a:avLst/>
          </a:prstGeom>
        </p:spPr>
        <p:txBody>
          <a:bodyPr lIns="0" tIns="0" rIns="0" bIns="0">
            <a:normAutofit/>
          </a:bodyPr>
          <a:lstStyle/>
          <a:p>
            <a:pPr>
              <a:defRPr b="1">
                <a:effectLst>
                  <a:outerShdw blurRad="12700" dist="25400" dir="2700000" rotWithShape="0">
                    <a:srgbClr val="000000"/>
                  </a:outerShdw>
                </a:effectLst>
              </a:defRPr>
            </a:pPr>
            <a:endParaRPr/>
          </a:p>
        </p:txBody>
      </p:sp>
      <p:pic>
        <p:nvPicPr>
          <p:cNvPr id="294" name="bipolar scratch.jpg"/>
          <p:cNvPicPr>
            <a:picLocks noChangeAspect="1"/>
          </p:cNvPicPr>
          <p:nvPr/>
        </p:nvPicPr>
        <p:blipFill>
          <a:blip r:embed="rId3">
            <a:extLst/>
          </a:blip>
          <a:stretch>
            <a:fillRect/>
          </a:stretch>
        </p:blipFill>
        <p:spPr>
          <a:xfrm>
            <a:off x="2071156" y="1399375"/>
            <a:ext cx="5488315" cy="49276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92"/>
                                        </p:tgtEl>
                                        <p:attrNameLst>
                                          <p:attrName>style.visibility</p:attrName>
                                        </p:attrNameLst>
                                      </p:cBhvr>
                                      <p:to>
                                        <p:strVal val="visible"/>
                                      </p:to>
                                    </p:set>
                                    <p:animEffect transition="in" filter="dissolve">
                                      <p:cBhvr>
                                        <p:cTn id="7" dur="500"/>
                                        <p:tgtEl>
                                          <p:spTgt spid="29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93"/>
                                        </p:tgtEl>
                                        <p:attrNameLst>
                                          <p:attrName>style.visibility</p:attrName>
                                        </p:attrNameLst>
                                      </p:cBhvr>
                                      <p:to>
                                        <p:strVal val="visible"/>
                                      </p:to>
                                    </p:set>
                                    <p:animEffect transition="in" filter="dissolve">
                                      <p:cBhvr>
                                        <p:cTn id="11"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1" animBg="1" advAuto="0"/>
      <p:bldP spid="293"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Bipolar Disorder – Coping Skills</a:t>
            </a:r>
          </a:p>
        </p:txBody>
      </p:sp>
      <p:sp>
        <p:nvSpPr>
          <p:cNvPr id="299" name="Shape 299"/>
          <p:cNvSpPr>
            <a:spLocks noGrp="1"/>
          </p:cNvSpPr>
          <p:nvPr>
            <p:ph type="body" idx="4294967295"/>
          </p:nvPr>
        </p:nvSpPr>
        <p:spPr>
          <a:xfrm>
            <a:off x="457200" y="1600200"/>
            <a:ext cx="8229600" cy="4525963"/>
          </a:xfrm>
          <a:prstGeom prst="rect">
            <a:avLst/>
          </a:prstGeom>
        </p:spPr>
        <p:txBody>
          <a:bodyPr lIns="0" tIns="0" rIns="0" bIns="0">
            <a:normAutofit/>
          </a:bodyPr>
          <a:lstStyle/>
          <a:p>
            <a:pPr>
              <a:defRPr b="1">
                <a:effectLst>
                  <a:outerShdw blurRad="12700" dist="25400" dir="2700000" rotWithShape="0">
                    <a:srgbClr val="000000"/>
                  </a:outerShdw>
                </a:effectLst>
              </a:defRPr>
            </a:pPr>
            <a:r>
              <a:t>Medication</a:t>
            </a:r>
            <a:endParaRPr sz="1800">
              <a:solidFill>
                <a:srgbClr val="000000"/>
              </a:solidFill>
            </a:endParaRPr>
          </a:p>
          <a:p>
            <a:pPr>
              <a:defRPr b="1">
                <a:effectLst>
                  <a:outerShdw blurRad="12700" dist="25400" dir="2700000" rotWithShape="0">
                    <a:srgbClr val="000000"/>
                  </a:outerShdw>
                </a:effectLst>
              </a:defRPr>
            </a:pPr>
            <a:r>
              <a:t>Mood Tracker</a:t>
            </a:r>
            <a:endParaRPr sz="1800">
              <a:solidFill>
                <a:srgbClr val="000000"/>
              </a:solidFill>
            </a:endParaRPr>
          </a:p>
          <a:p>
            <a:pPr>
              <a:defRPr b="1">
                <a:effectLst>
                  <a:outerShdw blurRad="12700" dist="25400" dir="2700000" rotWithShape="0">
                    <a:srgbClr val="000000"/>
                  </a:outerShdw>
                </a:effectLst>
              </a:defRPr>
            </a:pPr>
            <a:r>
              <a:t>Exercise, other “energy burning” tasks</a:t>
            </a:r>
            <a:endParaRPr sz="1800">
              <a:solidFill>
                <a:srgbClr val="000000"/>
              </a:solidFill>
            </a:endParaRPr>
          </a:p>
          <a:p>
            <a:pPr>
              <a:defRPr b="1">
                <a:effectLst>
                  <a:outerShdw blurRad="12700" dist="25400" dir="2700000" rotWithShape="0">
                    <a:srgbClr val="000000"/>
                  </a:outerShdw>
                </a:effectLst>
              </a:defRPr>
            </a:pPr>
            <a:r>
              <a:t>Self-Control Strategies</a:t>
            </a:r>
            <a:endParaRPr sz="1800">
              <a:solidFill>
                <a:srgbClr val="000000"/>
              </a:solidFill>
            </a:endParaRPr>
          </a:p>
          <a:p>
            <a:pPr>
              <a:defRPr b="1">
                <a:effectLst>
                  <a:outerShdw blurRad="12700" dist="25400" dir="2700000" rotWithShape="0">
                    <a:srgbClr val="000000"/>
                  </a:outerShdw>
                </a:effectLst>
              </a:defRPr>
            </a:pPr>
            <a:r>
              <a:t>Limit Setting</a:t>
            </a:r>
            <a:endParaRPr sz="1800">
              <a:solidFill>
                <a:srgbClr val="000000"/>
              </a:solidFill>
            </a:endParaRPr>
          </a:p>
          <a:p>
            <a:pPr>
              <a:defRPr b="1">
                <a:effectLst>
                  <a:outerShdw blurRad="12700" dist="25400" dir="2700000" rotWithShape="0">
                    <a:srgbClr val="000000"/>
                  </a:outerShdw>
                </a:effectLst>
              </a:defRPr>
            </a:pPr>
            <a:r>
              <a:t>Inoculate against manic distorted thinking</a:t>
            </a:r>
          </a:p>
        </p:txBody>
      </p:sp>
      <p:pic>
        <p:nvPicPr>
          <p:cNvPr id="300" name="image24.jpeg" descr="mood checker blank.JPG"/>
          <p:cNvPicPr>
            <a:picLocks noChangeAspect="1"/>
          </p:cNvPicPr>
          <p:nvPr/>
        </p:nvPicPr>
        <p:blipFill>
          <a:blip r:embed="rId3">
            <a:extLst/>
          </a:blip>
          <a:stretch>
            <a:fillRect/>
          </a:stretch>
        </p:blipFill>
        <p:spPr>
          <a:xfrm>
            <a:off x="0" y="1447800"/>
            <a:ext cx="9144000" cy="5410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98"/>
                                        </p:tgtEl>
                                        <p:attrNameLst>
                                          <p:attrName>style.visibility</p:attrName>
                                        </p:attrNameLst>
                                      </p:cBhvr>
                                      <p:to>
                                        <p:strVal val="visible"/>
                                      </p:to>
                                    </p:set>
                                    <p:animEffect transition="in" filter="dissolve">
                                      <p:cBhvr>
                                        <p:cTn id="7" dur="500"/>
                                        <p:tgtEl>
                                          <p:spTgt spid="29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99"/>
                                        </p:tgtEl>
                                        <p:attrNameLst>
                                          <p:attrName>style.visibility</p:attrName>
                                        </p:attrNameLst>
                                      </p:cBhvr>
                                      <p:to>
                                        <p:strVal val="visible"/>
                                      </p:to>
                                    </p:set>
                                    <p:animEffect transition="in" filter="dissolve">
                                      <p:cBhvr>
                                        <p:cTn id="11"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1" animBg="1" advAuto="0"/>
      <p:bldP spid="299"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Depression Coping Skills</a:t>
            </a:r>
          </a:p>
        </p:txBody>
      </p:sp>
      <p:sp>
        <p:nvSpPr>
          <p:cNvPr id="305" name="Shape 305"/>
          <p:cNvSpPr>
            <a:spLocks noGrp="1"/>
          </p:cNvSpPr>
          <p:nvPr>
            <p:ph type="body" idx="4294967295"/>
          </p:nvPr>
        </p:nvSpPr>
        <p:spPr>
          <a:xfrm>
            <a:off x="457200" y="1600200"/>
            <a:ext cx="8229600" cy="4525963"/>
          </a:xfrm>
          <a:prstGeom prst="rect">
            <a:avLst/>
          </a:prstGeom>
        </p:spPr>
        <p:txBody>
          <a:bodyPr lIns="0" tIns="0" rIns="0" bIns="0">
            <a:normAutofit/>
          </a:bodyPr>
          <a:lstStyle>
            <a:lvl1pPr>
              <a:buSzTx/>
              <a:buNone/>
              <a:defRPr b="1">
                <a:effectLst>
                  <a:outerShdw blurRad="12700" dist="25400" dir="2700000" rotWithShape="0">
                    <a:srgbClr val="000000"/>
                  </a:outerShdw>
                </a:effectLst>
              </a:defRPr>
            </a:lvl1pPr>
          </a:lstStyle>
          <a:p>
            <a:r>
              <a:t>See Depression Strategies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04"/>
                                        </p:tgtEl>
                                        <p:attrNameLst>
                                          <p:attrName>style.visibility</p:attrName>
                                        </p:attrNameLst>
                                      </p:cBhvr>
                                      <p:to>
                                        <p:strVal val="visible"/>
                                      </p:to>
                                    </p:set>
                                    <p:animEffect transition="in" filter="dissolve">
                                      <p:cBhvr>
                                        <p:cTn id="7" dur="500"/>
                                        <p:tgtEl>
                                          <p:spTgt spid="304"/>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05"/>
                                        </p:tgtEl>
                                        <p:attrNameLst>
                                          <p:attrName>style.visibility</p:attrName>
                                        </p:attrNameLst>
                                      </p:cBhvr>
                                      <p:to>
                                        <p:strVal val="visible"/>
                                      </p:to>
                                    </p:set>
                                    <p:animEffect transition="in" filter="dissolve">
                                      <p:cBhvr>
                                        <p:cTn id="11"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P spid="305"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idx="4294967295"/>
          </p:nvPr>
        </p:nvSpPr>
        <p:spPr>
          <a:xfrm>
            <a:off x="457200" y="274637"/>
            <a:ext cx="8229600" cy="1143001"/>
          </a:xfrm>
          <a:prstGeom prst="rect">
            <a:avLst/>
          </a:prstGeom>
        </p:spPr>
        <p:txBody>
          <a:bodyPr lIns="0" tIns="0" rIns="0" bIns="0">
            <a:normAutofit/>
          </a:bodyPr>
          <a:lstStyle/>
          <a:p>
            <a:pPr>
              <a:defRPr sz="3200">
                <a:effectLst>
                  <a:outerShdw blurRad="12700" dist="25400" dir="2700000" rotWithShape="0">
                    <a:srgbClr val="000000"/>
                  </a:outerShdw>
                </a:effectLst>
              </a:defRPr>
            </a:pPr>
            <a:r>
              <a:t>Depression Research</a:t>
            </a:r>
          </a:p>
        </p:txBody>
      </p:sp>
      <p:sp>
        <p:nvSpPr>
          <p:cNvPr id="310" name="Shape 310"/>
          <p:cNvSpPr>
            <a:spLocks noGrp="1"/>
          </p:cNvSpPr>
          <p:nvPr>
            <p:ph type="body" idx="4294967295"/>
          </p:nvPr>
        </p:nvSpPr>
        <p:spPr>
          <a:xfrm>
            <a:off x="457200" y="1600200"/>
            <a:ext cx="8229600" cy="4525963"/>
          </a:xfrm>
          <a:prstGeom prst="rect">
            <a:avLst/>
          </a:prstGeom>
        </p:spPr>
        <p:txBody>
          <a:bodyPr lIns="0" tIns="0" rIns="0" bIns="0">
            <a:normAutofit/>
          </a:bodyPr>
          <a:lstStyle>
            <a:lvl1pPr>
              <a:buSzTx/>
              <a:buNone/>
              <a:defRPr b="1">
                <a:effectLst>
                  <a:outerShdw blurRad="12700" dist="25400" dir="2700000" rotWithShape="0">
                    <a:srgbClr val="000000"/>
                  </a:outerShdw>
                </a:effectLst>
              </a:defRPr>
            </a:lvl1pPr>
          </a:lstStyle>
          <a:p>
            <a:r>
              <a:t>See Depression Strategies</a:t>
            </a:r>
          </a:p>
        </p:txBody>
      </p:sp>
      <p:pic>
        <p:nvPicPr>
          <p:cNvPr id="311" name="image25.png"/>
          <p:cNvPicPr>
            <a:picLocks noChangeAspect="1"/>
          </p:cNvPicPr>
          <p:nvPr/>
        </p:nvPicPr>
        <p:blipFill>
          <a:blip r:embed="rId3">
            <a:extLst/>
          </a:blip>
          <a:stretch>
            <a:fillRect/>
          </a:stretch>
        </p:blipFill>
        <p:spPr>
          <a:xfrm>
            <a:off x="0" y="1417637"/>
            <a:ext cx="4704523" cy="5440364"/>
          </a:xfrm>
          <a:prstGeom prst="rect">
            <a:avLst/>
          </a:prstGeom>
          <a:ln w="12700">
            <a:miter lim="400000"/>
          </a:ln>
        </p:spPr>
      </p:pic>
      <p:pic>
        <p:nvPicPr>
          <p:cNvPr id="312" name="image26.png"/>
          <p:cNvPicPr>
            <a:picLocks noChangeAspect="1"/>
          </p:cNvPicPr>
          <p:nvPr/>
        </p:nvPicPr>
        <p:blipFill>
          <a:blip r:embed="rId4">
            <a:extLst/>
          </a:blip>
          <a:stretch>
            <a:fillRect/>
          </a:stretch>
        </p:blipFill>
        <p:spPr>
          <a:xfrm>
            <a:off x="4704522" y="1486302"/>
            <a:ext cx="4439479" cy="54403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09"/>
                                        </p:tgtEl>
                                        <p:attrNameLst>
                                          <p:attrName>style.visibility</p:attrName>
                                        </p:attrNameLst>
                                      </p:cBhvr>
                                      <p:to>
                                        <p:strVal val="visible"/>
                                      </p:to>
                                    </p:set>
                                    <p:animEffect transition="in" filter="dissolve">
                                      <p:cBhvr>
                                        <p:cTn id="7" dur="500"/>
                                        <p:tgtEl>
                                          <p:spTgt spid="30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10"/>
                                        </p:tgtEl>
                                        <p:attrNameLst>
                                          <p:attrName>style.visibility</p:attrName>
                                        </p:attrNameLst>
                                      </p:cBhvr>
                                      <p:to>
                                        <p:strVal val="visible"/>
                                      </p:to>
                                    </p:set>
                                    <p:animEffect transition="in" filter="dissolve">
                                      <p:cBhvr>
                                        <p:cTn id="11"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1" animBg="1" advAuto="0"/>
      <p:bldP spid="310"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idx="4294967295"/>
          </p:nvPr>
        </p:nvSpPr>
        <p:spPr>
          <a:xfrm>
            <a:off x="457200" y="274637"/>
            <a:ext cx="8229600" cy="1143001"/>
          </a:xfrm>
          <a:prstGeom prst="rect">
            <a:avLst/>
          </a:prstGeom>
        </p:spPr>
        <p:txBody>
          <a:bodyPr>
            <a:normAutofit/>
          </a:bodyPr>
          <a:lstStyle/>
          <a:p>
            <a:r>
              <a:t>CBT Webinar: Week 4</a:t>
            </a:r>
          </a:p>
        </p:txBody>
      </p:sp>
      <p:sp>
        <p:nvSpPr>
          <p:cNvPr id="317" name="Shape 317"/>
          <p:cNvSpPr>
            <a:spLocks noGrp="1"/>
          </p:cNvSpPr>
          <p:nvPr>
            <p:ph type="body" idx="4294967295"/>
          </p:nvPr>
        </p:nvSpPr>
        <p:spPr>
          <a:xfrm>
            <a:off x="457200" y="1295400"/>
            <a:ext cx="8229600" cy="5181600"/>
          </a:xfrm>
          <a:prstGeom prst="rect">
            <a:avLst/>
          </a:prstGeom>
        </p:spPr>
        <p:txBody>
          <a:bodyPr>
            <a:normAutofit/>
          </a:bodyPr>
          <a:lstStyle/>
          <a:p>
            <a:pPr marL="609600" indent="-609600" algn="ctr">
              <a:buSzTx/>
              <a:buNone/>
            </a:pPr>
            <a:endParaRPr b="1">
              <a:effectLst>
                <a:outerShdw blurRad="12700" dist="25400" dir="2700000" rotWithShape="0">
                  <a:srgbClr val="000000"/>
                </a:outerShdw>
              </a:effectLst>
            </a:endParaRPr>
          </a:p>
          <a:p>
            <a:pPr marL="609600" indent="-609600" algn="ctr">
              <a:buSzTx/>
              <a:buNone/>
            </a:pPr>
            <a:endParaRPr b="1">
              <a:effectLst>
                <a:outerShdw blurRad="12700" dist="25400" dir="2700000" rotWithShape="0">
                  <a:srgbClr val="000000"/>
                </a:outerShdw>
              </a:effectLst>
            </a:endParaRPr>
          </a:p>
          <a:p>
            <a:pPr marL="609600" indent="-609600" algn="ctr">
              <a:buSzTx/>
              <a:buNone/>
            </a:pPr>
            <a:endParaRPr b="1">
              <a:effectLst>
                <a:outerShdw blurRad="12700" dist="25400" dir="2700000" rotWithShape="0">
                  <a:srgbClr val="000000"/>
                </a:outerShdw>
              </a:effectLst>
            </a:endParaRPr>
          </a:p>
          <a:p>
            <a:pPr marL="609600" indent="-609600" algn="ctr">
              <a:spcBef>
                <a:spcPts val="900"/>
              </a:spcBef>
              <a:buSzTx/>
              <a:buNone/>
              <a:defRPr sz="4000" b="1">
                <a:solidFill>
                  <a:srgbClr val="E5E5FF"/>
                </a:solidFill>
                <a:effectLst>
                  <a:outerShdw blurRad="12700" dist="25400" dir="2700000" rotWithShape="0">
                    <a:srgbClr val="000000"/>
                  </a:outerShdw>
                </a:effectLst>
              </a:defRPr>
            </a:pPr>
            <a:r>
              <a:t>The Cognitive Model of Anxiety</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16"/>
                                        </p:tgtEl>
                                        <p:attrNameLst>
                                          <p:attrName>style.visibility</p:attrName>
                                        </p:attrNameLst>
                                      </p:cBhvr>
                                      <p:to>
                                        <p:strVal val="visible"/>
                                      </p:to>
                                    </p:set>
                                    <p:animEffect transition="in" filter="dissolve">
                                      <p:cBhvr>
                                        <p:cTn id="7" dur="500"/>
                                        <p:tgtEl>
                                          <p:spTgt spid="31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17"/>
                                        </p:tgtEl>
                                        <p:attrNameLst>
                                          <p:attrName>style.visibility</p:attrName>
                                        </p:attrNameLst>
                                      </p:cBhvr>
                                      <p:to>
                                        <p:strVal val="visible"/>
                                      </p:to>
                                    </p:set>
                                    <p:animEffect transition="in" filter="dissolve">
                                      <p:cBhvr>
                                        <p:cTn id="11"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P spid="317"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600">
                <a:effectLst>
                  <a:outerShdw blurRad="12700" dist="25400" dir="2700000" rotWithShape="0">
                    <a:srgbClr val="000000"/>
                  </a:outerShdw>
                </a:effectLst>
              </a:defRPr>
            </a:lvl1pPr>
          </a:lstStyle>
          <a:p>
            <a:r>
              <a:t>Cognitive Model Of Anxiety</a:t>
            </a:r>
          </a:p>
        </p:txBody>
      </p:sp>
      <p:sp>
        <p:nvSpPr>
          <p:cNvPr id="331" name="Shape 331"/>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defRPr>
                <a:effectLst>
                  <a:outerShdw blurRad="12700" dist="25400" dir="2700000" rotWithShape="0">
                    <a:srgbClr val="000000"/>
                  </a:outerShdw>
                </a:effectLst>
              </a:defRPr>
            </a:pPr>
            <a:endParaRPr/>
          </a:p>
          <a:p>
            <a:pPr>
              <a:buSzTx/>
              <a:buNone/>
              <a:defRPr>
                <a:effectLst>
                  <a:outerShdw blurRad="12700" dist="25400" dir="2700000" rotWithShape="0">
                    <a:srgbClr val="000000"/>
                  </a:outerShdw>
                </a:effectLst>
              </a:defRPr>
            </a:pPr>
            <a:endParaRPr/>
          </a:p>
          <a:p>
            <a:pPr algn="ctr">
              <a:buSzTx/>
              <a:buNone/>
              <a:defRPr>
                <a:effectLst>
                  <a:outerShdw blurRad="12700" dist="25400" dir="2700000" rotWithShape="0">
                    <a:srgbClr val="000000"/>
                  </a:outerShdw>
                </a:effectLst>
              </a:defRPr>
            </a:pPr>
            <a:r>
              <a:t>			             </a:t>
            </a:r>
            <a:r>
              <a:rPr b="1"/>
              <a:t>Risk</a:t>
            </a:r>
            <a:r>
              <a:t>	    </a:t>
            </a:r>
            <a:endParaRPr sz="1800">
              <a:solidFill>
                <a:srgbClr val="000000"/>
              </a:solidFill>
            </a:endParaRPr>
          </a:p>
          <a:p>
            <a:pPr algn="ctr">
              <a:buSzTx/>
              <a:buNone/>
              <a:defRPr b="1">
                <a:effectLst>
                  <a:outerShdw blurRad="12700" dist="25400" dir="2700000" rotWithShape="0">
                    <a:srgbClr val="000000"/>
                  </a:outerShdw>
                </a:effectLst>
              </a:defRPr>
            </a:pPr>
            <a:r>
              <a:t>Anxiety =		 ________</a:t>
            </a:r>
            <a:endParaRPr sz="1800">
              <a:solidFill>
                <a:srgbClr val="000000"/>
              </a:solidFill>
            </a:endParaRPr>
          </a:p>
          <a:p>
            <a:pPr algn="ctr">
              <a:buSzTx/>
              <a:buNone/>
              <a:defRPr sz="1000" b="1">
                <a:effectLst>
                  <a:outerShdw blurRad="12700" dist="25400" dir="2700000" rotWithShape="0">
                    <a:srgbClr val="000000"/>
                  </a:outerShdw>
                </a:effectLst>
              </a:defRPr>
            </a:pPr>
            <a:endParaRPr sz="1800">
              <a:solidFill>
                <a:srgbClr val="000000"/>
              </a:solidFill>
            </a:endParaRPr>
          </a:p>
          <a:p>
            <a:pPr algn="ctr">
              <a:buSzTx/>
              <a:buNone/>
              <a:defRPr b="1">
                <a:effectLst>
                  <a:outerShdw blurRad="12700" dist="25400" dir="2700000" rotWithShape="0">
                    <a:srgbClr val="000000"/>
                  </a:outerShdw>
                </a:effectLst>
              </a:defRPr>
            </a:pPr>
            <a:r>
              <a:t>			         Resources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30"/>
                                        </p:tgtEl>
                                        <p:attrNameLst>
                                          <p:attrName>style.visibility</p:attrName>
                                        </p:attrNameLst>
                                      </p:cBhvr>
                                      <p:to>
                                        <p:strVal val="visible"/>
                                      </p:to>
                                    </p:set>
                                    <p:animEffect transition="in" filter="dissolve">
                                      <p:cBhvr>
                                        <p:cTn id="7" dur="500"/>
                                        <p:tgtEl>
                                          <p:spTgt spid="330"/>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31"/>
                                        </p:tgtEl>
                                        <p:attrNameLst>
                                          <p:attrName>style.visibility</p:attrName>
                                        </p:attrNameLst>
                                      </p:cBhvr>
                                      <p:to>
                                        <p:strVal val="visible"/>
                                      </p:to>
                                    </p:set>
                                    <p:animEffect transition="in" filter="dissolve">
                                      <p:cBhvr>
                                        <p:cTn id="11"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1" animBg="1" advAuto="0"/>
      <p:bldP spid="331"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Schemas Associated w/ Depression</a:t>
            </a:r>
          </a:p>
        </p:txBody>
      </p:sp>
      <p:sp>
        <p:nvSpPr>
          <p:cNvPr id="109" name="Shape 109"/>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defRPr b="1">
                <a:effectLst>
                  <a:outerShdw blurRad="12700" dist="25400" dir="2700000" rotWithShape="0">
                    <a:srgbClr val="000000"/>
                  </a:outerShdw>
                </a:effectLst>
              </a:defRPr>
            </a:pPr>
            <a:endParaRPr/>
          </a:p>
          <a:p>
            <a:pPr>
              <a:defRPr b="1">
                <a:effectLst>
                  <a:outerShdw blurRad="12700" dist="25400" dir="2700000" rotWithShape="0">
                    <a:srgbClr val="000000"/>
                  </a:outerShdw>
                </a:effectLst>
              </a:defRPr>
            </a:pPr>
            <a:r>
              <a:t>Failure</a:t>
            </a:r>
            <a:endParaRPr sz="1800">
              <a:solidFill>
                <a:srgbClr val="000000"/>
              </a:solidFill>
            </a:endParaRPr>
          </a:p>
          <a:p>
            <a:pPr>
              <a:defRPr b="1">
                <a:effectLst>
                  <a:outerShdw blurRad="12700" dist="25400" dir="2700000" rotWithShape="0">
                    <a:srgbClr val="000000"/>
                  </a:outerShdw>
                </a:effectLst>
              </a:defRPr>
            </a:pPr>
            <a:r>
              <a:t>Defective</a:t>
            </a:r>
            <a:endParaRPr sz="1800">
              <a:solidFill>
                <a:srgbClr val="000000"/>
              </a:solidFill>
            </a:endParaRPr>
          </a:p>
          <a:p>
            <a:pPr>
              <a:defRPr b="1">
                <a:effectLst>
                  <a:outerShdw blurRad="12700" dist="25400" dir="2700000" rotWithShape="0">
                    <a:srgbClr val="000000"/>
                  </a:outerShdw>
                </a:effectLst>
              </a:defRPr>
            </a:pPr>
            <a:r>
              <a:t>Worthless</a:t>
            </a:r>
            <a:endParaRPr sz="1800">
              <a:solidFill>
                <a:srgbClr val="000000"/>
              </a:solidFill>
            </a:endParaRPr>
          </a:p>
          <a:p>
            <a:pPr>
              <a:defRPr b="1">
                <a:effectLst>
                  <a:outerShdw blurRad="12700" dist="25400" dir="2700000" rotWithShape="0">
                    <a:srgbClr val="000000"/>
                  </a:outerShdw>
                </a:effectLst>
              </a:defRPr>
            </a:pPr>
            <a:r>
              <a:t>Helpless</a:t>
            </a:r>
            <a:endParaRPr sz="1800">
              <a:solidFill>
                <a:srgbClr val="000000"/>
              </a:solidFill>
            </a:endParaRPr>
          </a:p>
          <a:p>
            <a:pPr>
              <a:defRPr b="1">
                <a:effectLst>
                  <a:outerShdw blurRad="12700" dist="25400" dir="2700000" rotWithShape="0">
                    <a:srgbClr val="000000"/>
                  </a:outerShdw>
                </a:effectLst>
              </a:defRPr>
            </a:pPr>
            <a:r>
              <a:t>Hopeless</a:t>
            </a:r>
            <a:endParaRPr sz="1800">
              <a:solidFill>
                <a:srgbClr val="000000"/>
              </a:solidFill>
            </a:endParaRPr>
          </a:p>
          <a:p>
            <a:pPr>
              <a:defRPr b="1">
                <a:effectLst>
                  <a:outerShdw blurRad="12700" dist="25400" dir="2700000" rotWithShape="0">
                    <a:srgbClr val="000000"/>
                  </a:outerShdw>
                </a:effectLst>
              </a:defRPr>
            </a:pPr>
            <a:r>
              <a:t>Undeserving</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8"/>
                                        </p:tgtEl>
                                        <p:attrNameLst>
                                          <p:attrName>style.visibility</p:attrName>
                                        </p:attrNameLst>
                                      </p:cBhvr>
                                      <p:to>
                                        <p:strVal val="visible"/>
                                      </p:to>
                                    </p:set>
                                    <p:animEffect transition="in" filter="dissolve">
                                      <p:cBhvr>
                                        <p:cTn id="7" dur="500"/>
                                        <p:tgtEl>
                                          <p:spTgt spid="10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09"/>
                                        </p:tgtEl>
                                        <p:attrNameLst>
                                          <p:attrName>style.visibility</p:attrName>
                                        </p:attrNameLst>
                                      </p:cBhvr>
                                      <p:to>
                                        <p:strVal val="visible"/>
                                      </p:to>
                                    </p:set>
                                    <p:animEffect transition="in" filter="dissolve">
                                      <p:cBhvr>
                                        <p:cTn id="11"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1" animBg="1" advAuto="0"/>
      <p:bldP spid="109"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600">
                <a:effectLst>
                  <a:outerShdw blurRad="12700" dist="25400" dir="2700000" rotWithShape="0">
                    <a:srgbClr val="000000"/>
                  </a:outerShdw>
                </a:effectLst>
              </a:defRPr>
            </a:lvl1pPr>
          </a:lstStyle>
          <a:p>
            <a:r>
              <a:t>Anxiety  - Primary Distortions</a:t>
            </a:r>
          </a:p>
        </p:txBody>
      </p:sp>
      <p:sp>
        <p:nvSpPr>
          <p:cNvPr id="336" name="Shape 336"/>
          <p:cNvSpPr>
            <a:spLocks noGrp="1"/>
          </p:cNvSpPr>
          <p:nvPr>
            <p:ph type="body" idx="4294967295"/>
          </p:nvPr>
        </p:nvSpPr>
        <p:spPr>
          <a:xfrm>
            <a:off x="457200" y="1600200"/>
            <a:ext cx="8229600" cy="4525963"/>
          </a:xfrm>
          <a:prstGeom prst="rect">
            <a:avLst/>
          </a:prstGeom>
        </p:spPr>
        <p:txBody>
          <a:bodyPr lIns="0" tIns="0" rIns="0" bIns="0">
            <a:normAutofit/>
          </a:bodyPr>
          <a:lstStyle/>
          <a:p>
            <a:pPr>
              <a:buChar char="▪"/>
              <a:defRPr b="1">
                <a:effectLst>
                  <a:outerShdw blurRad="12700" dist="25400" dir="2700000" rotWithShape="0">
                    <a:srgbClr val="000000"/>
                  </a:outerShdw>
                </a:effectLst>
              </a:defRPr>
            </a:pPr>
            <a:r>
              <a:t>Mind-Reading</a:t>
            </a:r>
            <a:endParaRPr sz="1800">
              <a:solidFill>
                <a:srgbClr val="000000"/>
              </a:solidFill>
            </a:endParaRPr>
          </a:p>
          <a:p>
            <a:pPr>
              <a:buChar char="▪"/>
              <a:defRPr b="1">
                <a:effectLst>
                  <a:outerShdw blurRad="12700" dist="25400" dir="2700000" rotWithShape="0">
                    <a:srgbClr val="000000"/>
                  </a:outerShdw>
                </a:effectLst>
              </a:defRPr>
            </a:pPr>
            <a:r>
              <a:t>Fortune-Telling</a:t>
            </a:r>
            <a:endParaRPr sz="1800">
              <a:solidFill>
                <a:srgbClr val="000000"/>
              </a:solidFill>
            </a:endParaRPr>
          </a:p>
          <a:p>
            <a:pPr>
              <a:buChar char="▪"/>
              <a:defRPr b="1">
                <a:effectLst>
                  <a:outerShdw blurRad="12700" dist="25400" dir="2700000" rotWithShape="0">
                    <a:srgbClr val="000000"/>
                  </a:outerShdw>
                </a:effectLst>
              </a:defRPr>
            </a:pPr>
            <a:r>
              <a:t>Magnification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35"/>
                                        </p:tgtEl>
                                        <p:attrNameLst>
                                          <p:attrName>style.visibility</p:attrName>
                                        </p:attrNameLst>
                                      </p:cBhvr>
                                      <p:to>
                                        <p:strVal val="visible"/>
                                      </p:to>
                                    </p:set>
                                    <p:animEffect transition="in" filter="dissolve">
                                      <p:cBhvr>
                                        <p:cTn id="7" dur="500"/>
                                        <p:tgtEl>
                                          <p:spTgt spid="335"/>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36"/>
                                        </p:tgtEl>
                                        <p:attrNameLst>
                                          <p:attrName>style.visibility</p:attrName>
                                        </p:attrNameLst>
                                      </p:cBhvr>
                                      <p:to>
                                        <p:strVal val="visible"/>
                                      </p:to>
                                    </p:set>
                                    <p:animEffect transition="in" filter="dissolve">
                                      <p:cBhvr>
                                        <p:cTn id="11"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animBg="1" advAuto="0"/>
      <p:bldP spid="336"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600">
                <a:effectLst>
                  <a:outerShdw blurRad="12700" dist="25400" dir="2700000" rotWithShape="0">
                    <a:srgbClr val="000000"/>
                  </a:outerShdw>
                </a:effectLst>
              </a:defRPr>
            </a:lvl1pPr>
          </a:lstStyle>
          <a:p>
            <a:r>
              <a:t>Anxiety  - Primary Schemas</a:t>
            </a:r>
          </a:p>
        </p:txBody>
      </p:sp>
      <p:sp>
        <p:nvSpPr>
          <p:cNvPr id="341" name="Shape 341"/>
          <p:cNvSpPr>
            <a:spLocks noGrp="1"/>
          </p:cNvSpPr>
          <p:nvPr>
            <p:ph type="body" idx="4294967295"/>
          </p:nvPr>
        </p:nvSpPr>
        <p:spPr>
          <a:xfrm>
            <a:off x="457200" y="1600200"/>
            <a:ext cx="8229600" cy="4525963"/>
          </a:xfrm>
          <a:prstGeom prst="rect">
            <a:avLst/>
          </a:prstGeom>
        </p:spPr>
        <p:txBody>
          <a:bodyPr lIns="0" tIns="0" rIns="0" bIns="0">
            <a:normAutofit/>
          </a:bodyPr>
          <a:lstStyle/>
          <a:p>
            <a:pPr>
              <a:buChar char="▪"/>
              <a:defRPr b="1">
                <a:effectLst>
                  <a:outerShdw blurRad="12700" dist="25400" dir="2700000" rotWithShape="0">
                    <a:srgbClr val="000000"/>
                  </a:outerShdw>
                </a:effectLst>
              </a:defRPr>
            </a:pPr>
            <a:r>
              <a:t>Helpless</a:t>
            </a:r>
            <a:endParaRPr sz="1800">
              <a:solidFill>
                <a:srgbClr val="000000"/>
              </a:solidFill>
            </a:endParaRPr>
          </a:p>
          <a:p>
            <a:pPr>
              <a:buChar char="▪"/>
              <a:defRPr b="1">
                <a:effectLst>
                  <a:outerShdw blurRad="12700" dist="25400" dir="2700000" rotWithShape="0">
                    <a:srgbClr val="000000"/>
                  </a:outerShdw>
                </a:effectLst>
              </a:defRPr>
            </a:pPr>
            <a:r>
              <a:t>Abandonment</a:t>
            </a:r>
          </a:p>
          <a:p>
            <a:pPr>
              <a:buChar char="▪"/>
              <a:defRPr b="1">
                <a:effectLst>
                  <a:outerShdw blurRad="12700" dist="25400" dir="2700000" rotWithShape="0">
                    <a:srgbClr val="000000"/>
                  </a:outerShdw>
                </a:effectLst>
              </a:defRPr>
            </a:pPr>
            <a:r>
              <a:t>Unlovable</a:t>
            </a:r>
          </a:p>
          <a:p>
            <a:pPr>
              <a:buChar char="▪"/>
              <a:defRPr b="1">
                <a:effectLst>
                  <a:outerShdw blurRad="12700" dist="25400" dir="2700000" rotWithShape="0">
                    <a:srgbClr val="000000"/>
                  </a:outerShdw>
                </a:effectLst>
              </a:defRPr>
            </a:pPr>
            <a:r>
              <a:t>Vulnerability</a:t>
            </a:r>
          </a:p>
          <a:p>
            <a:pPr marL="0" indent="0">
              <a:buClrTx/>
              <a:buSzTx/>
              <a:buFontTx/>
              <a:buNone/>
              <a:defRPr b="1">
                <a:effectLst>
                  <a:outerShdw blurRad="12700" dist="25400" dir="2700000" rotWithShape="0">
                    <a:srgbClr val="000000"/>
                  </a:outerShdw>
                </a:effectLst>
              </a:defRPr>
            </a:pPr>
            <a:r>
              <a:t> - Relational</a:t>
            </a:r>
          </a:p>
          <a:p>
            <a:pPr marL="0" indent="0">
              <a:buClrTx/>
              <a:buSzTx/>
              <a:buFontTx/>
              <a:buNone/>
              <a:defRPr b="1">
                <a:effectLst>
                  <a:outerShdw blurRad="12700" dist="25400" dir="2700000" rotWithShape="0">
                    <a:srgbClr val="000000"/>
                  </a:outerShdw>
                </a:effectLst>
              </a:defRPr>
            </a:pPr>
            <a:r>
              <a:t> - Financial</a:t>
            </a:r>
          </a:p>
          <a:p>
            <a:pPr marL="0" indent="0">
              <a:buClrTx/>
              <a:buSzTx/>
              <a:buFontTx/>
              <a:buNone/>
              <a:defRPr b="1">
                <a:effectLst>
                  <a:outerShdw blurRad="12700" dist="25400" dir="2700000" rotWithShape="0">
                    <a:srgbClr val="000000"/>
                  </a:outerShdw>
                </a:effectLst>
              </a:defRPr>
            </a:pPr>
            <a:r>
              <a:t> - Physical Body</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40"/>
                                        </p:tgtEl>
                                        <p:attrNameLst>
                                          <p:attrName>style.visibility</p:attrName>
                                        </p:attrNameLst>
                                      </p:cBhvr>
                                      <p:to>
                                        <p:strVal val="visible"/>
                                      </p:to>
                                    </p:set>
                                    <p:animEffect transition="in" filter="dissolve">
                                      <p:cBhvr>
                                        <p:cTn id="7" dur="500"/>
                                        <p:tgtEl>
                                          <p:spTgt spid="340"/>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41"/>
                                        </p:tgtEl>
                                        <p:attrNameLst>
                                          <p:attrName>style.visibility</p:attrName>
                                        </p:attrNameLst>
                                      </p:cBhvr>
                                      <p:to>
                                        <p:strVal val="visible"/>
                                      </p:to>
                                    </p:set>
                                    <p:animEffect transition="in" filter="dissolve">
                                      <p:cBhvr>
                                        <p:cTn id="11"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1" animBg="1" advAuto="0"/>
      <p:bldP spid="341"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600">
                <a:effectLst>
                  <a:outerShdw blurRad="12700" dist="25400" dir="2700000" rotWithShape="0">
                    <a:srgbClr val="000000"/>
                  </a:outerShdw>
                </a:effectLst>
              </a:defRPr>
            </a:lvl1pPr>
          </a:lstStyle>
          <a:p>
            <a:r>
              <a:t>Anxiety – Clinical Manifestations</a:t>
            </a:r>
          </a:p>
        </p:txBody>
      </p:sp>
      <p:sp>
        <p:nvSpPr>
          <p:cNvPr id="346" name="Shape 346"/>
          <p:cNvSpPr>
            <a:spLocks noGrp="1"/>
          </p:cNvSpPr>
          <p:nvPr>
            <p:ph type="body" idx="4294967295"/>
          </p:nvPr>
        </p:nvSpPr>
        <p:spPr>
          <a:xfrm>
            <a:off x="457200" y="1600200"/>
            <a:ext cx="8229600" cy="4525963"/>
          </a:xfrm>
          <a:prstGeom prst="rect">
            <a:avLst/>
          </a:prstGeom>
        </p:spPr>
        <p:txBody>
          <a:bodyPr lIns="0" tIns="0" rIns="0" bIns="0">
            <a:normAutofit/>
          </a:bodyPr>
          <a:lstStyle/>
          <a:p>
            <a:pPr>
              <a:defRPr b="1">
                <a:effectLst>
                  <a:outerShdw blurRad="12700" dist="25400" dir="2700000" rotWithShape="0">
                    <a:srgbClr val="000000"/>
                  </a:outerShdw>
                </a:effectLst>
              </a:defRPr>
            </a:pPr>
            <a:r>
              <a:t>Triggers</a:t>
            </a:r>
            <a:endParaRPr sz="1800">
              <a:solidFill>
                <a:srgbClr val="000000"/>
              </a:solidFill>
            </a:endParaRPr>
          </a:p>
          <a:p>
            <a:pPr>
              <a:defRPr b="1">
                <a:effectLst>
                  <a:outerShdw blurRad="12700" dist="25400" dir="2700000" rotWithShape="0">
                    <a:srgbClr val="000000"/>
                  </a:outerShdw>
                </a:effectLst>
              </a:defRPr>
            </a:pPr>
            <a:r>
              <a:t>Cognitive processes &amp; Bias</a:t>
            </a:r>
            <a:endParaRPr sz="1800">
              <a:solidFill>
                <a:srgbClr val="000000"/>
              </a:solidFill>
            </a:endParaRPr>
          </a:p>
          <a:p>
            <a:pPr>
              <a:defRPr b="1">
                <a:effectLst>
                  <a:outerShdw blurRad="12700" dist="25400" dir="2700000" rotWithShape="0">
                    <a:srgbClr val="000000"/>
                  </a:outerShdw>
                </a:effectLst>
              </a:defRPr>
            </a:pPr>
            <a:r>
              <a:t>Avoidance</a:t>
            </a:r>
            <a:endParaRPr sz="1800">
              <a:solidFill>
                <a:srgbClr val="000000"/>
              </a:solidFill>
            </a:endParaRPr>
          </a:p>
          <a:p>
            <a:pPr>
              <a:defRPr b="1">
                <a:effectLst>
                  <a:outerShdw blurRad="12700" dist="25400" dir="2700000" rotWithShape="0">
                    <a:srgbClr val="000000"/>
                  </a:outerShdw>
                </a:effectLst>
              </a:defRPr>
            </a:pPr>
            <a:r>
              <a:t>Physical Sx</a:t>
            </a:r>
            <a:endParaRPr sz="1800">
              <a:solidFill>
                <a:srgbClr val="000000"/>
              </a:solidFill>
            </a:endParaRPr>
          </a:p>
          <a:p>
            <a:pPr>
              <a:defRPr b="1">
                <a:effectLst>
                  <a:outerShdw blurRad="12700" dist="25400" dir="2700000" rotWithShape="0">
                    <a:srgbClr val="000000"/>
                  </a:outerShdw>
                </a:effectLst>
              </a:defRPr>
            </a:pPr>
            <a:r>
              <a:t>Compulsive and safety Behaviors</a:t>
            </a:r>
            <a:endParaRPr sz="1800">
              <a:solidFill>
                <a:srgbClr val="000000"/>
              </a:solidFill>
            </a:endParaRPr>
          </a:p>
          <a:p>
            <a:pPr>
              <a:defRPr b="1">
                <a:effectLst>
                  <a:outerShdw blurRad="12700" dist="25400" dir="2700000" rotWithShape="0">
                    <a:srgbClr val="000000"/>
                  </a:outerShdw>
                </a:effectLst>
              </a:defRPr>
            </a:pPr>
            <a:r>
              <a:t>Skills deficits (or perceptions)</a:t>
            </a:r>
            <a:endParaRPr sz="1800">
              <a:solidFill>
                <a:srgbClr val="000000"/>
              </a:solidFill>
            </a:endParaRPr>
          </a:p>
          <a:p>
            <a:pPr>
              <a:defRPr b="1">
                <a:effectLst>
                  <a:outerShdw blurRad="12700" dist="25400" dir="2700000" rotWithShape="0">
                    <a:srgbClr val="000000"/>
                  </a:outerShdw>
                </a:effectLst>
              </a:defRPr>
            </a:pPr>
            <a:r>
              <a:t>Environmental/family factors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45"/>
                                        </p:tgtEl>
                                        <p:attrNameLst>
                                          <p:attrName>style.visibility</p:attrName>
                                        </p:attrNameLst>
                                      </p:cBhvr>
                                      <p:to>
                                        <p:strVal val="visible"/>
                                      </p:to>
                                    </p:set>
                                    <p:animEffect transition="in" filter="dissolve">
                                      <p:cBhvr>
                                        <p:cTn id="7" dur="500"/>
                                        <p:tgtEl>
                                          <p:spTgt spid="345"/>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46"/>
                                        </p:tgtEl>
                                        <p:attrNameLst>
                                          <p:attrName>style.visibility</p:attrName>
                                        </p:attrNameLst>
                                      </p:cBhvr>
                                      <p:to>
                                        <p:strVal val="visible"/>
                                      </p:to>
                                    </p:set>
                                    <p:animEffect transition="in" filter="dissolve">
                                      <p:cBhvr>
                                        <p:cTn id="11"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1" animBg="1" advAuto="0"/>
      <p:bldP spid="346"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idx="4294967295"/>
          </p:nvPr>
        </p:nvSpPr>
        <p:spPr>
          <a:xfrm>
            <a:off x="457200" y="274637"/>
            <a:ext cx="8229600" cy="1143001"/>
          </a:xfrm>
          <a:prstGeom prst="rect">
            <a:avLst/>
          </a:prstGeom>
        </p:spPr>
        <p:txBody>
          <a:bodyPr lIns="0" tIns="0" rIns="0" bIns="0">
            <a:normAutofit/>
          </a:bodyPr>
          <a:lstStyle/>
          <a:p>
            <a:r>
              <a:t>CBT for GAD</a:t>
            </a:r>
          </a:p>
        </p:txBody>
      </p:sp>
      <p:sp>
        <p:nvSpPr>
          <p:cNvPr id="349" name="Shape 349"/>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pPr>
            <a:endParaRPr/>
          </a:p>
          <a:p>
            <a:r>
              <a:t>Verbal Cognitive Strategies</a:t>
            </a:r>
            <a:endParaRPr sz="1800">
              <a:solidFill>
                <a:srgbClr val="000000"/>
              </a:solidFill>
            </a:endParaRPr>
          </a:p>
          <a:p>
            <a:r>
              <a:t>Behavioral experiments</a:t>
            </a:r>
            <a:endParaRPr sz="1800">
              <a:solidFill>
                <a:srgbClr val="000000"/>
              </a:solidFill>
            </a:endParaRPr>
          </a:p>
          <a:p>
            <a:r>
              <a:t>Journaling</a:t>
            </a:r>
            <a:endParaRPr sz="1800">
              <a:solidFill>
                <a:srgbClr val="000000"/>
              </a:solidFill>
            </a:endParaRPr>
          </a:p>
          <a:p>
            <a:r>
              <a:t>Deep Breathing exercises</a:t>
            </a:r>
            <a:endParaRPr sz="1800">
              <a:solidFill>
                <a:srgbClr val="000000"/>
              </a:solidFill>
            </a:endParaRPr>
          </a:p>
          <a:p>
            <a:r>
              <a:t>Metacognitive Strategies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48"/>
                                        </p:tgtEl>
                                        <p:attrNameLst>
                                          <p:attrName>style.visibility</p:attrName>
                                        </p:attrNameLst>
                                      </p:cBhvr>
                                      <p:to>
                                        <p:strVal val="visible"/>
                                      </p:to>
                                    </p:set>
                                    <p:animEffect transition="in" filter="dissolve">
                                      <p:cBhvr>
                                        <p:cTn id="7" dur="500"/>
                                        <p:tgtEl>
                                          <p:spTgt spid="34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49"/>
                                        </p:tgtEl>
                                        <p:attrNameLst>
                                          <p:attrName>style.visibility</p:attrName>
                                        </p:attrNameLst>
                                      </p:cBhvr>
                                      <p:to>
                                        <p:strVal val="visible"/>
                                      </p:to>
                                    </p:set>
                                    <p:animEffect transition="in" filter="dissolve">
                                      <p:cBhvr>
                                        <p:cTn id="11"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1" animBg="1" advAuto="0"/>
      <p:bldP spid="349"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idx="4294967295"/>
          </p:nvPr>
        </p:nvSpPr>
        <p:spPr>
          <a:xfrm>
            <a:off x="-2" y="274637"/>
            <a:ext cx="9144004" cy="1143001"/>
          </a:xfrm>
          <a:prstGeom prst="rect">
            <a:avLst/>
          </a:prstGeom>
        </p:spPr>
        <p:txBody>
          <a:bodyPr lIns="0" tIns="0" rIns="0" bIns="0">
            <a:normAutofit/>
          </a:bodyPr>
          <a:lstStyle/>
          <a:p>
            <a:r>
              <a:t>GAD – Metacognitive Strategies</a:t>
            </a:r>
          </a:p>
        </p:txBody>
      </p:sp>
      <p:sp>
        <p:nvSpPr>
          <p:cNvPr id="352" name="Shape 352"/>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pPr>
            <a:endParaRPr/>
          </a:p>
          <a:p>
            <a:r>
              <a:t>Positive Metacognive Beliefs</a:t>
            </a:r>
            <a:endParaRPr sz="1800">
              <a:solidFill>
                <a:srgbClr val="000000"/>
              </a:solidFill>
            </a:endParaRPr>
          </a:p>
          <a:p>
            <a:pPr marL="742950" lvl="1" indent="-285750">
              <a:spcBef>
                <a:spcPts val="600"/>
              </a:spcBef>
              <a:buClr>
                <a:schemeClr val="accent2"/>
              </a:buClr>
              <a:defRPr sz="2800"/>
            </a:pPr>
            <a:r>
              <a:t> Worrying helps me cope</a:t>
            </a:r>
            <a:endParaRPr sz="1800">
              <a:solidFill>
                <a:srgbClr val="000000"/>
              </a:solidFill>
            </a:endParaRPr>
          </a:p>
          <a:p>
            <a:pPr marL="742950" lvl="1" indent="-285750">
              <a:spcBef>
                <a:spcPts val="600"/>
              </a:spcBef>
              <a:buClr>
                <a:schemeClr val="accent2"/>
              </a:buClr>
              <a:defRPr sz="2800"/>
            </a:pPr>
            <a:r>
              <a:t>If I worry, Ill be more prepared</a:t>
            </a:r>
            <a:endParaRPr sz="1800">
              <a:solidFill>
                <a:srgbClr val="000000"/>
              </a:solidFill>
            </a:endParaRPr>
          </a:p>
          <a:p>
            <a:pPr marL="742950" lvl="1" indent="-285750">
              <a:spcBef>
                <a:spcPts val="600"/>
              </a:spcBef>
              <a:buClr>
                <a:schemeClr val="accent2"/>
              </a:buClr>
              <a:defRPr sz="2800"/>
            </a:pPr>
            <a:r>
              <a:t>Worrying helps me stay in control</a:t>
            </a:r>
            <a:endParaRPr sz="1800">
              <a:solidFill>
                <a:srgbClr val="000000"/>
              </a:solidFill>
            </a:endParaRPr>
          </a:p>
          <a:p>
            <a:pPr marL="742950" lvl="1" indent="-285750">
              <a:spcBef>
                <a:spcPts val="600"/>
              </a:spcBef>
              <a:buClr>
                <a:schemeClr val="accent2"/>
              </a:buClr>
              <a:defRPr sz="2800"/>
            </a:pPr>
            <a:r>
              <a:t>If I worry, I can anticipate problems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51"/>
                                        </p:tgtEl>
                                        <p:attrNameLst>
                                          <p:attrName>style.visibility</p:attrName>
                                        </p:attrNameLst>
                                      </p:cBhvr>
                                      <p:to>
                                        <p:strVal val="visible"/>
                                      </p:to>
                                    </p:set>
                                    <p:animEffect transition="in" filter="dissolve">
                                      <p:cBhvr>
                                        <p:cTn id="7" dur="500"/>
                                        <p:tgtEl>
                                          <p:spTgt spid="35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52"/>
                                        </p:tgtEl>
                                        <p:attrNameLst>
                                          <p:attrName>style.visibility</p:attrName>
                                        </p:attrNameLst>
                                      </p:cBhvr>
                                      <p:to>
                                        <p:strVal val="visible"/>
                                      </p:to>
                                    </p:set>
                                    <p:animEffect transition="in" filter="dissolve">
                                      <p:cBhvr>
                                        <p:cTn id="11"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1" animBg="1" advAuto="0"/>
      <p:bldP spid="352"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idx="4294967295"/>
          </p:nvPr>
        </p:nvSpPr>
        <p:spPr>
          <a:xfrm>
            <a:off x="-2" y="274637"/>
            <a:ext cx="9144004" cy="1143001"/>
          </a:xfrm>
          <a:prstGeom prst="rect">
            <a:avLst/>
          </a:prstGeom>
        </p:spPr>
        <p:txBody>
          <a:bodyPr lIns="0" tIns="0" rIns="0" bIns="0">
            <a:normAutofit/>
          </a:bodyPr>
          <a:lstStyle/>
          <a:p>
            <a:r>
              <a:t>GAD – Metacognitive Strategies</a:t>
            </a:r>
          </a:p>
        </p:txBody>
      </p:sp>
      <p:sp>
        <p:nvSpPr>
          <p:cNvPr id="355" name="Shape 355"/>
          <p:cNvSpPr>
            <a:spLocks noGrp="1"/>
          </p:cNvSpPr>
          <p:nvPr>
            <p:ph type="body" idx="4294967295"/>
          </p:nvPr>
        </p:nvSpPr>
        <p:spPr>
          <a:xfrm>
            <a:off x="-2" y="1600200"/>
            <a:ext cx="9144004" cy="4525963"/>
          </a:xfrm>
          <a:prstGeom prst="rect">
            <a:avLst/>
          </a:prstGeom>
        </p:spPr>
        <p:txBody>
          <a:bodyPr lIns="0" tIns="0" rIns="0" bIns="0">
            <a:normAutofit/>
          </a:bodyPr>
          <a:lstStyle/>
          <a:p>
            <a:pPr>
              <a:buSzTx/>
              <a:buNone/>
            </a:pPr>
            <a:endParaRPr/>
          </a:p>
          <a:p>
            <a:r>
              <a:t>Negative Metacognive Beliefs (uncontrollability)</a:t>
            </a:r>
            <a:endParaRPr sz="1800">
              <a:solidFill>
                <a:srgbClr val="000000"/>
              </a:solidFill>
            </a:endParaRPr>
          </a:p>
          <a:p>
            <a:pPr marL="742950" lvl="1" indent="-285750">
              <a:spcBef>
                <a:spcPts val="600"/>
              </a:spcBef>
              <a:buClr>
                <a:schemeClr val="accent2"/>
              </a:buClr>
              <a:defRPr sz="2800"/>
            </a:pPr>
            <a:r>
              <a:t> I have no control over my worry</a:t>
            </a:r>
            <a:endParaRPr sz="1800">
              <a:solidFill>
                <a:srgbClr val="000000"/>
              </a:solidFill>
            </a:endParaRPr>
          </a:p>
          <a:p>
            <a:pPr marL="742950" lvl="1" indent="-285750">
              <a:spcBef>
                <a:spcPts val="600"/>
              </a:spcBef>
              <a:buClr>
                <a:schemeClr val="accent2"/>
              </a:buClr>
              <a:defRPr sz="2800"/>
            </a:pPr>
            <a:r>
              <a:t>Worry has taken over my life</a:t>
            </a:r>
            <a:endParaRPr sz="1800">
              <a:solidFill>
                <a:srgbClr val="000000"/>
              </a:solidFill>
            </a:endParaRPr>
          </a:p>
          <a:p>
            <a:pPr marL="742950" lvl="1" indent="-285750">
              <a:spcBef>
                <a:spcPts val="600"/>
              </a:spcBef>
              <a:buClr>
                <a:schemeClr val="accent2"/>
              </a:buClr>
              <a:defRPr sz="2800"/>
            </a:pPr>
            <a:r>
              <a:t>I have lost control of my thoughts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54"/>
                                        </p:tgtEl>
                                        <p:attrNameLst>
                                          <p:attrName>style.visibility</p:attrName>
                                        </p:attrNameLst>
                                      </p:cBhvr>
                                      <p:to>
                                        <p:strVal val="visible"/>
                                      </p:to>
                                    </p:set>
                                    <p:animEffect transition="in" filter="dissolve">
                                      <p:cBhvr>
                                        <p:cTn id="7" dur="500"/>
                                        <p:tgtEl>
                                          <p:spTgt spid="354"/>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55"/>
                                        </p:tgtEl>
                                        <p:attrNameLst>
                                          <p:attrName>style.visibility</p:attrName>
                                        </p:attrNameLst>
                                      </p:cBhvr>
                                      <p:to>
                                        <p:strVal val="visible"/>
                                      </p:to>
                                    </p:set>
                                    <p:animEffect transition="in" filter="dissolve">
                                      <p:cBhvr>
                                        <p:cTn id="11"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1" animBg="1" advAuto="0"/>
      <p:bldP spid="355"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p:cNvSpPr>
          <p:nvPr>
            <p:ph type="title" idx="4294967295"/>
          </p:nvPr>
        </p:nvSpPr>
        <p:spPr>
          <a:xfrm>
            <a:off x="-2" y="274637"/>
            <a:ext cx="9144004" cy="1143001"/>
          </a:xfrm>
          <a:prstGeom prst="rect">
            <a:avLst/>
          </a:prstGeom>
        </p:spPr>
        <p:txBody>
          <a:bodyPr lIns="0" tIns="0" rIns="0" bIns="0">
            <a:normAutofit/>
          </a:bodyPr>
          <a:lstStyle/>
          <a:p>
            <a:r>
              <a:t>GAD – Metacognitive Strategies</a:t>
            </a:r>
          </a:p>
        </p:txBody>
      </p:sp>
      <p:sp>
        <p:nvSpPr>
          <p:cNvPr id="358" name="Shape 358"/>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pPr>
            <a:endParaRPr/>
          </a:p>
          <a:p>
            <a:r>
              <a:t>Negative Metacognive Beliefs - Danger</a:t>
            </a:r>
            <a:endParaRPr sz="1800">
              <a:solidFill>
                <a:srgbClr val="000000"/>
              </a:solidFill>
            </a:endParaRPr>
          </a:p>
          <a:p>
            <a:pPr marL="742950" lvl="1" indent="-285750">
              <a:spcBef>
                <a:spcPts val="600"/>
              </a:spcBef>
              <a:buClr>
                <a:schemeClr val="accent2"/>
              </a:buClr>
              <a:defRPr sz="2800"/>
            </a:pPr>
            <a:r>
              <a:t> “Worry will make me lose my mind”</a:t>
            </a:r>
            <a:endParaRPr sz="1800">
              <a:solidFill>
                <a:srgbClr val="000000"/>
              </a:solidFill>
            </a:endParaRPr>
          </a:p>
          <a:p>
            <a:pPr marL="742950" lvl="1" indent="-285750">
              <a:spcBef>
                <a:spcPts val="600"/>
              </a:spcBef>
              <a:buClr>
                <a:schemeClr val="accent2"/>
              </a:buClr>
              <a:defRPr sz="2800"/>
            </a:pPr>
            <a:r>
              <a:t>“Worry will make me have a breakdown”</a:t>
            </a:r>
            <a:endParaRPr sz="1800">
              <a:solidFill>
                <a:srgbClr val="000000"/>
              </a:solidFill>
            </a:endParaRPr>
          </a:p>
          <a:p>
            <a:pPr marL="742950" lvl="1" indent="-285750">
              <a:spcBef>
                <a:spcPts val="600"/>
              </a:spcBef>
              <a:buClr>
                <a:schemeClr val="accent2"/>
              </a:buClr>
              <a:defRPr sz="2800"/>
            </a:pPr>
            <a:r>
              <a:t>“Worry will cause a heart attack”</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57"/>
                                        </p:tgtEl>
                                        <p:attrNameLst>
                                          <p:attrName>style.visibility</p:attrName>
                                        </p:attrNameLst>
                                      </p:cBhvr>
                                      <p:to>
                                        <p:strVal val="visible"/>
                                      </p:to>
                                    </p:set>
                                    <p:animEffect transition="in" filter="dissolve">
                                      <p:cBhvr>
                                        <p:cTn id="7" dur="500"/>
                                        <p:tgtEl>
                                          <p:spTgt spid="35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58"/>
                                        </p:tgtEl>
                                        <p:attrNameLst>
                                          <p:attrName>style.visibility</p:attrName>
                                        </p:attrNameLst>
                                      </p:cBhvr>
                                      <p:to>
                                        <p:strVal val="visible"/>
                                      </p:to>
                                    </p:set>
                                    <p:animEffect transition="in" filter="dissolve">
                                      <p:cBhvr>
                                        <p:cTn id="11" dur="5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animBg="1" advAuto="0"/>
      <p:bldP spid="358" grpId="2"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idx="4294967295"/>
          </p:nvPr>
        </p:nvSpPr>
        <p:spPr>
          <a:xfrm>
            <a:off x="-2" y="274637"/>
            <a:ext cx="9144004" cy="1143001"/>
          </a:xfrm>
          <a:prstGeom prst="rect">
            <a:avLst/>
          </a:prstGeom>
        </p:spPr>
        <p:txBody>
          <a:bodyPr lIns="0" tIns="0" rIns="0" bIns="0">
            <a:normAutofit fontScale="90000"/>
          </a:bodyPr>
          <a:lstStyle>
            <a:lvl1pPr defTabSz="822959">
              <a:defRPr sz="3959"/>
            </a:lvl1pPr>
          </a:lstStyle>
          <a:p>
            <a:r>
              <a:t>GAD – Unhelpful Strategies for Dealing with Worry</a:t>
            </a:r>
          </a:p>
        </p:txBody>
      </p:sp>
      <p:sp>
        <p:nvSpPr>
          <p:cNvPr id="361" name="Shape 361"/>
          <p:cNvSpPr>
            <a:spLocks noGrp="1"/>
          </p:cNvSpPr>
          <p:nvPr>
            <p:ph type="body" idx="4294967295"/>
          </p:nvPr>
        </p:nvSpPr>
        <p:spPr>
          <a:xfrm>
            <a:off x="-2" y="1600200"/>
            <a:ext cx="9144004" cy="4525963"/>
          </a:xfrm>
          <a:prstGeom prst="rect">
            <a:avLst/>
          </a:prstGeom>
        </p:spPr>
        <p:txBody>
          <a:bodyPr lIns="0" tIns="0" rIns="0" bIns="0">
            <a:normAutofit/>
          </a:bodyPr>
          <a:lstStyle/>
          <a:p>
            <a:pPr>
              <a:buSzTx/>
              <a:buNone/>
            </a:pPr>
            <a:endParaRPr/>
          </a:p>
          <a:p>
            <a:r>
              <a:t>Thought Stopping</a:t>
            </a:r>
          </a:p>
          <a:p>
            <a:r>
              <a:t>Avoidance</a:t>
            </a:r>
          </a:p>
          <a:p>
            <a:r>
              <a:t>Alcohol, MJ</a:t>
            </a:r>
          </a:p>
          <a:p>
            <a:r>
              <a:t>Workaholism</a:t>
            </a:r>
          </a:p>
          <a:p>
            <a:r>
              <a:t>Other Distraction</a:t>
            </a:r>
          </a:p>
          <a:p>
            <a:r>
              <a:t>Reassuranse Seeking Behaviors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60"/>
                                        </p:tgtEl>
                                        <p:attrNameLst>
                                          <p:attrName>style.visibility</p:attrName>
                                        </p:attrNameLst>
                                      </p:cBhvr>
                                      <p:to>
                                        <p:strVal val="visible"/>
                                      </p:to>
                                    </p:set>
                                    <p:animEffect transition="in" filter="dissolve">
                                      <p:cBhvr>
                                        <p:cTn id="7" dur="500"/>
                                        <p:tgtEl>
                                          <p:spTgt spid="360"/>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61"/>
                                        </p:tgtEl>
                                        <p:attrNameLst>
                                          <p:attrName>style.visibility</p:attrName>
                                        </p:attrNameLst>
                                      </p:cBhvr>
                                      <p:to>
                                        <p:strVal val="visible"/>
                                      </p:to>
                                    </p:set>
                                    <p:animEffect transition="in" filter="dissolve">
                                      <p:cBhvr>
                                        <p:cTn id="11"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1" animBg="1" advAuto="0"/>
      <p:bldP spid="361"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idx="4294967295"/>
          </p:nvPr>
        </p:nvSpPr>
        <p:spPr>
          <a:xfrm>
            <a:off x="-2" y="274637"/>
            <a:ext cx="9144004" cy="1143001"/>
          </a:xfrm>
          <a:prstGeom prst="rect">
            <a:avLst/>
          </a:prstGeom>
        </p:spPr>
        <p:txBody>
          <a:bodyPr lIns="0" tIns="0" rIns="0" bIns="0">
            <a:normAutofit/>
          </a:bodyPr>
          <a:lstStyle>
            <a:lvl1pPr defTabSz="859536">
              <a:defRPr sz="4136"/>
            </a:lvl1pPr>
          </a:lstStyle>
          <a:p>
            <a:r>
              <a:t>GAD – Strategies for Dealing with Worry</a:t>
            </a:r>
          </a:p>
        </p:txBody>
      </p:sp>
      <p:sp>
        <p:nvSpPr>
          <p:cNvPr id="364" name="Shape 364"/>
          <p:cNvSpPr>
            <a:spLocks noGrp="1"/>
          </p:cNvSpPr>
          <p:nvPr>
            <p:ph type="body" idx="4294967295"/>
          </p:nvPr>
        </p:nvSpPr>
        <p:spPr>
          <a:xfrm>
            <a:off x="-2" y="1600200"/>
            <a:ext cx="9144004" cy="4525963"/>
          </a:xfrm>
          <a:prstGeom prst="rect">
            <a:avLst/>
          </a:prstGeom>
        </p:spPr>
        <p:txBody>
          <a:bodyPr lIns="0" tIns="0" rIns="0" bIns="0">
            <a:normAutofit/>
          </a:bodyPr>
          <a:lstStyle/>
          <a:p>
            <a:pPr>
              <a:buSzTx/>
              <a:buNone/>
            </a:pPr>
            <a:endParaRPr/>
          </a:p>
          <a:p>
            <a:r>
              <a:t>Mindfulness/Acceptance (vs “I have to quit thinking about this”</a:t>
            </a:r>
          </a:p>
          <a:p>
            <a:r>
              <a:t>Tolerating Uncertainty (vs trying to prove it won't happen)</a:t>
            </a:r>
          </a:p>
          <a:p>
            <a:r>
              <a:t>View thoughts as “Static”</a:t>
            </a:r>
          </a:p>
          <a:p>
            <a:r>
              <a:t>Schedule “Worry Time”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63"/>
                                        </p:tgtEl>
                                        <p:attrNameLst>
                                          <p:attrName>style.visibility</p:attrName>
                                        </p:attrNameLst>
                                      </p:cBhvr>
                                      <p:to>
                                        <p:strVal val="visible"/>
                                      </p:to>
                                    </p:set>
                                    <p:animEffect transition="in" filter="dissolve">
                                      <p:cBhvr>
                                        <p:cTn id="7" dur="500"/>
                                        <p:tgtEl>
                                          <p:spTgt spid="36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64"/>
                                        </p:tgtEl>
                                        <p:attrNameLst>
                                          <p:attrName>style.visibility</p:attrName>
                                        </p:attrNameLst>
                                      </p:cBhvr>
                                      <p:to>
                                        <p:strVal val="visible"/>
                                      </p:to>
                                    </p:set>
                                    <p:animEffect transition="in" filter="dissolve">
                                      <p:cBhvr>
                                        <p:cTn id="11"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1" animBg="1" advAuto="0"/>
      <p:bldP spid="364" grpId="2"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p:cNvSpPr>
          <p:nvPr>
            <p:ph type="title" idx="4294967295"/>
          </p:nvPr>
        </p:nvSpPr>
        <p:spPr>
          <a:xfrm>
            <a:off x="457200" y="274637"/>
            <a:ext cx="8229600" cy="1143001"/>
          </a:xfrm>
          <a:prstGeom prst="rect">
            <a:avLst/>
          </a:prstGeom>
        </p:spPr>
        <p:txBody>
          <a:bodyPr lIns="0" tIns="0" rIns="0" bIns="0">
            <a:normAutofit/>
          </a:bodyPr>
          <a:lstStyle/>
          <a:p>
            <a:r>
              <a:t>CBT for Phobias</a:t>
            </a:r>
          </a:p>
        </p:txBody>
      </p:sp>
      <p:sp>
        <p:nvSpPr>
          <p:cNvPr id="367" name="Shape 367"/>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pPr>
            <a:endParaRPr/>
          </a:p>
          <a:p>
            <a:r>
              <a:t>Imaginal </a:t>
            </a:r>
          </a:p>
          <a:p>
            <a:r>
              <a:t>In-Vivo</a:t>
            </a:r>
            <a:endParaRPr sz="1800">
              <a:solidFill>
                <a:srgbClr val="000000"/>
              </a:solidFill>
            </a:endParaRPr>
          </a:p>
          <a:p>
            <a:r>
              <a:t>Hierarchies</a:t>
            </a:r>
            <a:endParaRPr sz="1800">
              <a:solidFill>
                <a:srgbClr val="000000"/>
              </a:solidFill>
            </a:endParaRPr>
          </a:p>
          <a:p>
            <a:r>
              <a:t>Behavioral Experiments</a:t>
            </a:r>
            <a:endParaRPr sz="1800">
              <a:solidFill>
                <a:srgbClr val="000000"/>
              </a:solidFill>
            </a:endParaRPr>
          </a:p>
          <a:p>
            <a:endParaRPr sz="1800">
              <a:solidFill>
                <a:srgbClr val="000000"/>
              </a:solidFill>
            </a:endParaRPr>
          </a:p>
          <a:p>
            <a:pPr>
              <a:defRPr sz="1800" u="sng">
                <a:solidFill>
                  <a:srgbClr val="000000"/>
                </a:solidFill>
              </a:defRPr>
            </a:pPr>
            <a:r>
              <a:rPr>
                <a:solidFill>
                  <a:srgbClr val="0000FF"/>
                </a:solidFill>
                <a:uFill>
                  <a:solidFill>
                    <a:srgbClr val="0000FF"/>
                  </a:solidFill>
                </a:uFill>
                <a:hlinkClick r:id="rId3"/>
              </a:rPr>
              <a:t>https://www.youtube.com/watch?v=jRFfDps3_6M</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66"/>
                                        </p:tgtEl>
                                        <p:attrNameLst>
                                          <p:attrName>style.visibility</p:attrName>
                                        </p:attrNameLst>
                                      </p:cBhvr>
                                      <p:to>
                                        <p:strVal val="visible"/>
                                      </p:to>
                                    </p:set>
                                    <p:animEffect transition="in" filter="dissolve">
                                      <p:cBhvr>
                                        <p:cTn id="7" dur="500"/>
                                        <p:tgtEl>
                                          <p:spTgt spid="36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67"/>
                                        </p:tgtEl>
                                        <p:attrNameLst>
                                          <p:attrName>style.visibility</p:attrName>
                                        </p:attrNameLst>
                                      </p:cBhvr>
                                      <p:to>
                                        <p:strVal val="visible"/>
                                      </p:to>
                                    </p:set>
                                    <p:animEffect transition="in" filter="dissolve">
                                      <p:cBhvr>
                                        <p:cTn id="11"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1" animBg="1" advAuto="0"/>
      <p:bldP spid="367"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Depression – Clinical Manifestations</a:t>
            </a:r>
          </a:p>
        </p:txBody>
      </p:sp>
      <p:sp>
        <p:nvSpPr>
          <p:cNvPr id="112" name="Shape 112"/>
          <p:cNvSpPr>
            <a:spLocks noGrp="1"/>
          </p:cNvSpPr>
          <p:nvPr>
            <p:ph type="body" idx="4294967295"/>
          </p:nvPr>
        </p:nvSpPr>
        <p:spPr>
          <a:xfrm>
            <a:off x="457200" y="1600200"/>
            <a:ext cx="8229600" cy="4525963"/>
          </a:xfrm>
          <a:prstGeom prst="rect">
            <a:avLst/>
          </a:prstGeom>
        </p:spPr>
        <p:txBody>
          <a:bodyPr lIns="0" tIns="0" rIns="0" bIns="0">
            <a:normAutofit/>
          </a:bodyPr>
          <a:lstStyle/>
          <a:p>
            <a:pPr>
              <a:buChar char="▪"/>
              <a:defRPr>
                <a:effectLst>
                  <a:outerShdw blurRad="12700" dist="25400" dir="2700000" rotWithShape="0">
                    <a:srgbClr val="000000"/>
                  </a:outerShdw>
                </a:effectLst>
              </a:defRPr>
            </a:pPr>
            <a:r>
              <a:t>Depressed Mood </a:t>
            </a:r>
            <a:endParaRPr sz="1800">
              <a:solidFill>
                <a:srgbClr val="000000"/>
              </a:solidFill>
            </a:endParaRPr>
          </a:p>
          <a:p>
            <a:pPr>
              <a:buChar char="▪"/>
              <a:defRPr>
                <a:effectLst>
                  <a:outerShdw blurRad="12700" dist="25400" dir="2700000" rotWithShape="0">
                    <a:srgbClr val="000000"/>
                  </a:outerShdw>
                </a:effectLst>
              </a:defRPr>
            </a:pPr>
            <a:r>
              <a:t>Appetite/Sleep Disturbance</a:t>
            </a:r>
            <a:endParaRPr sz="1800">
              <a:solidFill>
                <a:srgbClr val="000000"/>
              </a:solidFill>
            </a:endParaRPr>
          </a:p>
          <a:p>
            <a:pPr>
              <a:buChar char="▪"/>
              <a:defRPr>
                <a:effectLst>
                  <a:outerShdw blurRad="12700" dist="25400" dir="2700000" rotWithShape="0">
                    <a:srgbClr val="000000"/>
                  </a:outerShdw>
                </a:effectLst>
              </a:defRPr>
            </a:pPr>
            <a:r>
              <a:t>Cognitive Deficits</a:t>
            </a:r>
            <a:endParaRPr sz="1800">
              <a:solidFill>
                <a:srgbClr val="000000"/>
              </a:solidFill>
            </a:endParaRPr>
          </a:p>
          <a:p>
            <a:pPr>
              <a:buChar char="▪"/>
              <a:defRPr>
                <a:effectLst>
                  <a:outerShdw blurRad="12700" dist="25400" dir="2700000" rotWithShape="0">
                    <a:srgbClr val="000000"/>
                  </a:outerShdw>
                </a:effectLst>
              </a:defRPr>
            </a:pPr>
            <a:r>
              <a:t>Anhedonia</a:t>
            </a:r>
            <a:endParaRPr sz="1800">
              <a:solidFill>
                <a:srgbClr val="000000"/>
              </a:solidFill>
            </a:endParaRPr>
          </a:p>
          <a:p>
            <a:pPr>
              <a:buChar char="▪"/>
              <a:defRPr>
                <a:effectLst>
                  <a:outerShdw blurRad="12700" dist="25400" dir="2700000" rotWithShape="0">
                    <a:srgbClr val="000000"/>
                  </a:outerShdw>
                </a:effectLst>
              </a:defRPr>
            </a:pPr>
            <a:r>
              <a:t>Hopeless/Helpless</a:t>
            </a:r>
            <a:endParaRPr sz="1800">
              <a:solidFill>
                <a:srgbClr val="000000"/>
              </a:solidFill>
            </a:endParaRPr>
          </a:p>
          <a:p>
            <a:pPr>
              <a:buChar char="▪"/>
              <a:defRPr>
                <a:effectLst>
                  <a:outerShdw blurRad="12700" dist="25400" dir="2700000" rotWithShape="0">
                    <a:srgbClr val="000000"/>
                  </a:outerShdw>
                </a:effectLst>
              </a:defRPr>
            </a:pPr>
            <a:r>
              <a:t>Suicidal Ideation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1"/>
                                        </p:tgtEl>
                                        <p:attrNameLst>
                                          <p:attrName>style.visibility</p:attrName>
                                        </p:attrNameLst>
                                      </p:cBhvr>
                                      <p:to>
                                        <p:strVal val="visible"/>
                                      </p:to>
                                    </p:set>
                                    <p:animEffect transition="in" filter="dissolve">
                                      <p:cBhvr>
                                        <p:cTn id="7" dur="500"/>
                                        <p:tgtEl>
                                          <p:spTgt spid="11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12"/>
                                        </p:tgtEl>
                                        <p:attrNameLst>
                                          <p:attrName>style.visibility</p:attrName>
                                        </p:attrNameLst>
                                      </p:cBhvr>
                                      <p:to>
                                        <p:strVal val="visible"/>
                                      </p:to>
                                    </p:set>
                                    <p:animEffect transition="in" filter="dissolve">
                                      <p:cBhvr>
                                        <p:cTn id="11"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1" animBg="1" advAuto="0"/>
      <p:bldP spid="112"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p:cNvSpPr>
          <p:nvPr>
            <p:ph type="title" idx="4294967295"/>
          </p:nvPr>
        </p:nvSpPr>
        <p:spPr>
          <a:xfrm>
            <a:off x="-2" y="274637"/>
            <a:ext cx="9144004" cy="1143001"/>
          </a:xfrm>
          <a:prstGeom prst="rect">
            <a:avLst/>
          </a:prstGeom>
        </p:spPr>
        <p:txBody>
          <a:bodyPr lIns="0" tIns="0" rIns="0" bIns="0">
            <a:normAutofit/>
          </a:bodyPr>
          <a:lstStyle/>
          <a:p>
            <a:r>
              <a:t>Behavioral Experiments</a:t>
            </a:r>
          </a:p>
        </p:txBody>
      </p:sp>
      <p:sp>
        <p:nvSpPr>
          <p:cNvPr id="372" name="Shape 372"/>
          <p:cNvSpPr>
            <a:spLocks noGrp="1"/>
          </p:cNvSpPr>
          <p:nvPr>
            <p:ph type="body" idx="4294967295"/>
          </p:nvPr>
        </p:nvSpPr>
        <p:spPr>
          <a:xfrm>
            <a:off x="457200" y="1600200"/>
            <a:ext cx="8229600" cy="4525963"/>
          </a:xfrm>
          <a:prstGeom prst="rect">
            <a:avLst/>
          </a:prstGeom>
        </p:spPr>
        <p:txBody>
          <a:bodyPr lIns="0" tIns="0" rIns="0" bIns="0">
            <a:normAutofit/>
          </a:bodyPr>
          <a:lstStyle/>
          <a:p>
            <a:r>
              <a:t>Identify Assumption w/ specific predicted Outcome</a:t>
            </a:r>
          </a:p>
          <a:p>
            <a:r>
              <a:t>Collaboratively ID task that will test assumption</a:t>
            </a:r>
          </a:p>
          <a:p>
            <a:r>
              <a:t>Experiment must have clear bearing on validity</a:t>
            </a:r>
          </a:p>
          <a:p>
            <a:r>
              <a:t>Review Findings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71"/>
                                        </p:tgtEl>
                                        <p:attrNameLst>
                                          <p:attrName>style.visibility</p:attrName>
                                        </p:attrNameLst>
                                      </p:cBhvr>
                                      <p:to>
                                        <p:strVal val="visible"/>
                                      </p:to>
                                    </p:set>
                                    <p:animEffect transition="in" filter="dissolve">
                                      <p:cBhvr>
                                        <p:cTn id="7" dur="500"/>
                                        <p:tgtEl>
                                          <p:spTgt spid="37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72"/>
                                        </p:tgtEl>
                                        <p:attrNameLst>
                                          <p:attrName>style.visibility</p:attrName>
                                        </p:attrNameLst>
                                      </p:cBhvr>
                                      <p:to>
                                        <p:strVal val="visible"/>
                                      </p:to>
                                    </p:set>
                                    <p:animEffect transition="in" filter="dissolve">
                                      <p:cBhvr>
                                        <p:cTn id="11"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1" animBg="1" advAuto="0"/>
      <p:bldP spid="372"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title" idx="4294967295"/>
          </p:nvPr>
        </p:nvSpPr>
        <p:spPr>
          <a:xfrm>
            <a:off x="457200" y="274637"/>
            <a:ext cx="8229600" cy="1143001"/>
          </a:xfrm>
          <a:prstGeom prst="rect">
            <a:avLst/>
          </a:prstGeom>
        </p:spPr>
        <p:txBody>
          <a:bodyPr lIns="0" tIns="0" rIns="0" bIns="0">
            <a:normAutofit/>
          </a:bodyPr>
          <a:lstStyle/>
          <a:p>
            <a:r>
              <a:t>CBT for Panic Disorder</a:t>
            </a:r>
          </a:p>
        </p:txBody>
      </p:sp>
      <p:sp>
        <p:nvSpPr>
          <p:cNvPr id="375" name="Shape 375"/>
          <p:cNvSpPr>
            <a:spLocks noGrp="1"/>
          </p:cNvSpPr>
          <p:nvPr>
            <p:ph type="body" idx="4294967295"/>
          </p:nvPr>
        </p:nvSpPr>
        <p:spPr>
          <a:xfrm>
            <a:off x="457200" y="1600200"/>
            <a:ext cx="8229600" cy="4525963"/>
          </a:xfrm>
          <a:prstGeom prst="rect">
            <a:avLst/>
          </a:prstGeom>
        </p:spPr>
        <p:txBody>
          <a:bodyPr lIns="0" tIns="0" rIns="0" bIns="0">
            <a:normAutofit/>
          </a:bodyPr>
          <a:lstStyle/>
          <a:p>
            <a:r>
              <a:t>Trigger is anxiety vs environmental </a:t>
            </a:r>
            <a:endParaRPr sz="1800">
              <a:solidFill>
                <a:srgbClr val="000000"/>
              </a:solidFill>
            </a:endParaRPr>
          </a:p>
          <a:p>
            <a:r>
              <a:t>Restructure Misinterpretation of sx</a:t>
            </a:r>
            <a:endParaRPr sz="1800">
              <a:solidFill>
                <a:srgbClr val="000000"/>
              </a:solidFill>
            </a:endParaRPr>
          </a:p>
          <a:p>
            <a:r>
              <a:t>Interoceptive Strategies</a:t>
            </a:r>
            <a:endParaRPr sz="1800">
              <a:solidFill>
                <a:srgbClr val="000000"/>
              </a:solidFill>
            </a:endParaRPr>
          </a:p>
          <a:p>
            <a:pPr marL="0" lvl="1" indent="457200">
              <a:spcBef>
                <a:spcPts val="600"/>
              </a:spcBef>
              <a:buSzTx/>
              <a:buNone/>
              <a:defRPr sz="2800"/>
            </a:pPr>
            <a:endParaRPr sz="1800">
              <a:solidFill>
                <a:srgbClr val="000000"/>
              </a:solidFill>
            </a:endParaRPr>
          </a:p>
          <a:p>
            <a:pPr marL="0" lvl="1" indent="457200">
              <a:spcBef>
                <a:spcPts val="600"/>
              </a:spcBef>
              <a:buSzTx/>
              <a:buNone/>
              <a:defRPr sz="1200" b="1"/>
            </a:pPr>
            <a:endParaRPr sz="1800">
              <a:solidFill>
                <a:srgbClr val="000000"/>
              </a:solidFill>
            </a:endParaRPr>
          </a:p>
          <a:p>
            <a:pPr marL="0" lvl="1" indent="457200">
              <a:spcBef>
                <a:spcPts val="600"/>
              </a:spcBef>
              <a:buSzTx/>
              <a:buNone/>
              <a:defRPr sz="1200" b="1"/>
            </a:pPr>
            <a:endParaRPr sz="1800">
              <a:solidFill>
                <a:srgbClr val="000000"/>
              </a:solidFill>
            </a:endParaRPr>
          </a:p>
          <a:p>
            <a:pPr marL="0" lvl="1" indent="457200">
              <a:spcBef>
                <a:spcPts val="600"/>
              </a:spcBef>
              <a:buSzTx/>
              <a:buNone/>
              <a:defRPr sz="1200" b="1"/>
            </a:pPr>
            <a:endParaRPr sz="1800">
              <a:solidFill>
                <a:srgbClr val="000000"/>
              </a:solidFill>
            </a:endParaRPr>
          </a:p>
          <a:p>
            <a:pPr marL="742950" lvl="1" indent="-285750">
              <a:spcBef>
                <a:spcPts val="600"/>
              </a:spcBef>
              <a:buClr>
                <a:schemeClr val="accent2"/>
              </a:buClr>
              <a:buFont typeface="Symbol"/>
              <a:buChar char="•"/>
              <a:defRPr sz="2800" b="1"/>
            </a:pPr>
            <a:r>
              <a:t>Empirically supported protocal:  Clark, Barlow</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74"/>
                                        </p:tgtEl>
                                        <p:attrNameLst>
                                          <p:attrName>style.visibility</p:attrName>
                                        </p:attrNameLst>
                                      </p:cBhvr>
                                      <p:to>
                                        <p:strVal val="visible"/>
                                      </p:to>
                                    </p:set>
                                    <p:animEffect transition="in" filter="dissolve">
                                      <p:cBhvr>
                                        <p:cTn id="7" dur="500"/>
                                        <p:tgtEl>
                                          <p:spTgt spid="374"/>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75"/>
                                        </p:tgtEl>
                                        <p:attrNameLst>
                                          <p:attrName>style.visibility</p:attrName>
                                        </p:attrNameLst>
                                      </p:cBhvr>
                                      <p:to>
                                        <p:strVal val="visible"/>
                                      </p:to>
                                    </p:set>
                                    <p:animEffect transition="in" filter="dissolve">
                                      <p:cBhvr>
                                        <p:cTn id="11" dur="5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1" animBg="1" advAuto="0"/>
      <p:bldP spid="375"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idx="4294967295"/>
          </p:nvPr>
        </p:nvSpPr>
        <p:spPr>
          <a:xfrm>
            <a:off x="457200" y="274637"/>
            <a:ext cx="8229600" cy="1143001"/>
          </a:xfrm>
          <a:prstGeom prst="rect">
            <a:avLst/>
          </a:prstGeom>
        </p:spPr>
        <p:txBody>
          <a:bodyPr lIns="0" tIns="0" rIns="0" bIns="0">
            <a:normAutofit/>
          </a:bodyPr>
          <a:lstStyle/>
          <a:p>
            <a:r>
              <a:t>CBT for Social Anxiety</a:t>
            </a:r>
          </a:p>
        </p:txBody>
      </p:sp>
      <p:sp>
        <p:nvSpPr>
          <p:cNvPr id="380" name="Shape 380"/>
          <p:cNvSpPr>
            <a:spLocks noGrp="1"/>
          </p:cNvSpPr>
          <p:nvPr>
            <p:ph type="body" idx="4294967295"/>
          </p:nvPr>
        </p:nvSpPr>
        <p:spPr>
          <a:xfrm>
            <a:off x="457200" y="1600200"/>
            <a:ext cx="8229600" cy="4525963"/>
          </a:xfrm>
          <a:prstGeom prst="rect">
            <a:avLst/>
          </a:prstGeom>
        </p:spPr>
        <p:txBody>
          <a:bodyPr lIns="0" tIns="0" rIns="0" bIns="0">
            <a:normAutofit/>
          </a:bodyPr>
          <a:lstStyle/>
          <a:p>
            <a:r>
              <a:t>Trigger is People</a:t>
            </a:r>
            <a:endParaRPr sz="1800">
              <a:solidFill>
                <a:srgbClr val="000000"/>
              </a:solidFill>
            </a:endParaRPr>
          </a:p>
          <a:p>
            <a:r>
              <a:t>Unlovable schema work</a:t>
            </a:r>
            <a:endParaRPr sz="1800">
              <a:solidFill>
                <a:srgbClr val="000000"/>
              </a:solidFill>
            </a:endParaRPr>
          </a:p>
          <a:p>
            <a:r>
              <a:t>Continuum Work</a:t>
            </a:r>
            <a:endParaRPr sz="1800">
              <a:solidFill>
                <a:srgbClr val="000000"/>
              </a:solidFill>
            </a:endParaRPr>
          </a:p>
          <a:p>
            <a:pPr>
              <a:buSzTx/>
              <a:buNone/>
            </a:pPr>
            <a:r>
              <a:t>  spouse                             neighbors dog</a:t>
            </a:r>
            <a:endParaRPr sz="1800">
              <a:solidFill>
                <a:srgbClr val="000000"/>
              </a:solidFill>
            </a:endParaRPr>
          </a:p>
          <a:p>
            <a:pPr>
              <a:buSzTx/>
              <a:buNone/>
            </a:pPr>
            <a:r>
              <a:t>		I------------------------------------I</a:t>
            </a:r>
            <a:endParaRPr sz="1800">
              <a:solidFill>
                <a:srgbClr val="000000"/>
              </a:solidFill>
            </a:endParaRPr>
          </a:p>
          <a:p>
            <a:r>
              <a:t>Challenge people pleasing cognitions</a:t>
            </a:r>
            <a:endParaRPr sz="1800">
              <a:solidFill>
                <a:srgbClr val="000000"/>
              </a:solidFill>
            </a:endParaRPr>
          </a:p>
          <a:p>
            <a:r>
              <a:t>Polling exercises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79"/>
                                        </p:tgtEl>
                                        <p:attrNameLst>
                                          <p:attrName>style.visibility</p:attrName>
                                        </p:attrNameLst>
                                      </p:cBhvr>
                                      <p:to>
                                        <p:strVal val="visible"/>
                                      </p:to>
                                    </p:set>
                                    <p:animEffect transition="in" filter="dissolve">
                                      <p:cBhvr>
                                        <p:cTn id="7" dur="500"/>
                                        <p:tgtEl>
                                          <p:spTgt spid="37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80"/>
                                        </p:tgtEl>
                                        <p:attrNameLst>
                                          <p:attrName>style.visibility</p:attrName>
                                        </p:attrNameLst>
                                      </p:cBhvr>
                                      <p:to>
                                        <p:strVal val="visible"/>
                                      </p:to>
                                    </p:set>
                                    <p:animEffect transition="in" filter="dissolve">
                                      <p:cBhvr>
                                        <p:cTn id="11" dur="5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1" animBg="1" advAuto="0"/>
      <p:bldP spid="380"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image53.png" descr="scan0008"/>
          <p:cNvPicPr>
            <a:picLocks noChangeAspect="1"/>
          </p:cNvPicPr>
          <p:nvPr/>
        </p:nvPicPr>
        <p:blipFill>
          <a:blip r:embed="rId3">
            <a:extLst/>
          </a:blip>
          <a:stretch>
            <a:fillRect/>
          </a:stretch>
        </p:blipFill>
        <p:spPr>
          <a:xfrm>
            <a:off x="381000" y="914400"/>
            <a:ext cx="8305800" cy="5257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image54.png" descr="scan0006"/>
          <p:cNvPicPr>
            <a:picLocks noChangeAspect="1"/>
          </p:cNvPicPr>
          <p:nvPr/>
        </p:nvPicPr>
        <p:blipFill>
          <a:blip r:embed="rId2">
            <a:extLst/>
          </a:blip>
          <a:stretch>
            <a:fillRect/>
          </a:stretch>
        </p:blipFill>
        <p:spPr>
          <a:xfrm>
            <a:off x="685800" y="914400"/>
            <a:ext cx="7543800" cy="5105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p:cNvSpPr>
          <p:nvPr>
            <p:ph type="title" idx="4294967295"/>
          </p:nvPr>
        </p:nvSpPr>
        <p:spPr>
          <a:xfrm>
            <a:off x="457200" y="274637"/>
            <a:ext cx="8229600" cy="1143001"/>
          </a:xfrm>
          <a:prstGeom prst="rect">
            <a:avLst/>
          </a:prstGeom>
        </p:spPr>
        <p:txBody>
          <a:bodyPr lIns="0" tIns="0" rIns="0" bIns="0">
            <a:normAutofit/>
          </a:bodyPr>
          <a:lstStyle/>
          <a:p>
            <a:r>
              <a:t>CBT for Anxiety/Perfectionism</a:t>
            </a:r>
          </a:p>
          <a:p>
            <a:pPr>
              <a:defRPr sz="2500"/>
            </a:pPr>
            <a:r>
              <a:t>(Antony, 2013)</a:t>
            </a:r>
          </a:p>
        </p:txBody>
      </p:sp>
      <p:sp>
        <p:nvSpPr>
          <p:cNvPr id="389" name="Shape 389"/>
          <p:cNvSpPr>
            <a:spLocks noGrp="1"/>
          </p:cNvSpPr>
          <p:nvPr>
            <p:ph type="body" idx="4294967295"/>
          </p:nvPr>
        </p:nvSpPr>
        <p:spPr>
          <a:xfrm>
            <a:off x="457200" y="1600200"/>
            <a:ext cx="8229600" cy="4525963"/>
          </a:xfrm>
          <a:prstGeom prst="rect">
            <a:avLst/>
          </a:prstGeom>
        </p:spPr>
        <p:txBody>
          <a:bodyPr lIns="0" tIns="0" rIns="0" bIns="0">
            <a:normAutofit/>
          </a:bodyPr>
          <a:lstStyle/>
          <a:p>
            <a:r>
              <a:t>Functional vs Dysfunctional Perfectionism</a:t>
            </a:r>
          </a:p>
          <a:p>
            <a:endParaRPr/>
          </a:p>
          <a:p>
            <a:pPr marL="0" indent="0">
              <a:buClrTx/>
              <a:buSzTx/>
              <a:buFontTx/>
              <a:buNone/>
            </a:pPr>
            <a:r>
              <a:t> - Are my standards higher than others?</a:t>
            </a:r>
          </a:p>
          <a:p>
            <a:pPr marL="0" indent="0">
              <a:buClrTx/>
              <a:buSzTx/>
              <a:buFontTx/>
              <a:buNone/>
            </a:pPr>
            <a:r>
              <a:t> - How often am I able to meet my standards?</a:t>
            </a:r>
          </a:p>
          <a:p>
            <a:pPr marL="0" indent="0">
              <a:buClrTx/>
              <a:buSzTx/>
              <a:buFontTx/>
              <a:buNone/>
            </a:pPr>
            <a:r>
              <a:t> - Do I expect others to meet those standards?</a:t>
            </a:r>
          </a:p>
          <a:p>
            <a:pPr marL="0" indent="0">
              <a:buClrTx/>
              <a:buSzTx/>
              <a:buFontTx/>
              <a:buNone/>
            </a:pPr>
            <a:r>
              <a:t> - Do my standards help me meet my goals or get in the way?</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88"/>
                                        </p:tgtEl>
                                        <p:attrNameLst>
                                          <p:attrName>style.visibility</p:attrName>
                                        </p:attrNameLst>
                                      </p:cBhvr>
                                      <p:to>
                                        <p:strVal val="visible"/>
                                      </p:to>
                                    </p:set>
                                    <p:animEffect transition="in" filter="dissolve">
                                      <p:cBhvr>
                                        <p:cTn id="7" dur="500"/>
                                        <p:tgtEl>
                                          <p:spTgt spid="38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89"/>
                                        </p:tgtEl>
                                        <p:attrNameLst>
                                          <p:attrName>style.visibility</p:attrName>
                                        </p:attrNameLst>
                                      </p:cBhvr>
                                      <p:to>
                                        <p:strVal val="visible"/>
                                      </p:to>
                                    </p:set>
                                    <p:animEffect transition="in" filter="dissolve">
                                      <p:cBhvr>
                                        <p:cTn id="11" dur="5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1" animBg="1" advAuto="0"/>
      <p:bldP spid="389"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p:cNvSpPr>
          <p:nvPr>
            <p:ph type="title" idx="4294967295"/>
          </p:nvPr>
        </p:nvSpPr>
        <p:spPr>
          <a:xfrm>
            <a:off x="457200" y="274637"/>
            <a:ext cx="8229600" cy="1143001"/>
          </a:xfrm>
          <a:prstGeom prst="rect">
            <a:avLst/>
          </a:prstGeom>
        </p:spPr>
        <p:txBody>
          <a:bodyPr lIns="0" tIns="0" rIns="0" bIns="0">
            <a:normAutofit/>
          </a:bodyPr>
          <a:lstStyle/>
          <a:p>
            <a:r>
              <a:t>CBT for Anxiety/Perfectionism</a:t>
            </a:r>
          </a:p>
        </p:txBody>
      </p:sp>
      <p:sp>
        <p:nvSpPr>
          <p:cNvPr id="392" name="Shape 392"/>
          <p:cNvSpPr>
            <a:spLocks noGrp="1"/>
          </p:cNvSpPr>
          <p:nvPr>
            <p:ph type="body" idx="4294967295"/>
          </p:nvPr>
        </p:nvSpPr>
        <p:spPr>
          <a:xfrm>
            <a:off x="457200" y="1600200"/>
            <a:ext cx="8229600" cy="4525963"/>
          </a:xfrm>
          <a:prstGeom prst="rect">
            <a:avLst/>
          </a:prstGeom>
        </p:spPr>
        <p:txBody>
          <a:bodyPr lIns="0" tIns="0" rIns="0" bIns="0">
            <a:normAutofit/>
          </a:bodyPr>
          <a:lstStyle/>
          <a:p>
            <a:r>
              <a:t>Perfectionism is associated with a number of other psychological problems</a:t>
            </a:r>
          </a:p>
          <a:p>
            <a:pPr marL="1257300" lvl="2" indent="-342900"/>
            <a:r>
              <a:t>Social Anxiety</a:t>
            </a:r>
          </a:p>
          <a:p>
            <a:pPr marL="1257300" lvl="2" indent="-342900"/>
            <a:r>
              <a:t>OCD</a:t>
            </a:r>
          </a:p>
          <a:p>
            <a:pPr marL="1257300" lvl="2" indent="-342900"/>
            <a:r>
              <a:t>Depression</a:t>
            </a:r>
          </a:p>
          <a:p>
            <a:pPr marL="1257300" lvl="2" indent="-342900"/>
            <a:r>
              <a:t>Eating Disorders</a:t>
            </a:r>
          </a:p>
          <a:p>
            <a:pPr marL="1257300" lvl="2" indent="-342900"/>
            <a:r>
              <a:t>Anger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91"/>
                                        </p:tgtEl>
                                        <p:attrNameLst>
                                          <p:attrName>style.visibility</p:attrName>
                                        </p:attrNameLst>
                                      </p:cBhvr>
                                      <p:to>
                                        <p:strVal val="visible"/>
                                      </p:to>
                                    </p:set>
                                    <p:animEffect transition="in" filter="dissolve">
                                      <p:cBhvr>
                                        <p:cTn id="7" dur="500"/>
                                        <p:tgtEl>
                                          <p:spTgt spid="39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92"/>
                                        </p:tgtEl>
                                        <p:attrNameLst>
                                          <p:attrName>style.visibility</p:attrName>
                                        </p:attrNameLst>
                                      </p:cBhvr>
                                      <p:to>
                                        <p:strVal val="visible"/>
                                      </p:to>
                                    </p:set>
                                    <p:animEffect transition="in" filter="dissolve">
                                      <p:cBhvr>
                                        <p:cTn id="11" dur="5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1" animBg="1" advAuto="0"/>
      <p:bldP spid="392" grpId="2"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p:cNvSpPr>
          <p:nvPr>
            <p:ph type="title" idx="4294967295"/>
          </p:nvPr>
        </p:nvSpPr>
        <p:spPr>
          <a:xfrm>
            <a:off x="457200" y="274637"/>
            <a:ext cx="8229600" cy="1143001"/>
          </a:xfrm>
          <a:prstGeom prst="rect">
            <a:avLst/>
          </a:prstGeom>
        </p:spPr>
        <p:txBody>
          <a:bodyPr lIns="0" tIns="0" rIns="0" bIns="0">
            <a:normAutofit/>
          </a:bodyPr>
          <a:lstStyle/>
          <a:p>
            <a:r>
              <a:t>CBT for Anxiety/Perfectionism</a:t>
            </a:r>
          </a:p>
        </p:txBody>
      </p:sp>
      <p:sp>
        <p:nvSpPr>
          <p:cNvPr id="395" name="Shape 395"/>
          <p:cNvSpPr>
            <a:spLocks noGrp="1"/>
          </p:cNvSpPr>
          <p:nvPr>
            <p:ph type="body" idx="4294967295"/>
          </p:nvPr>
        </p:nvSpPr>
        <p:spPr>
          <a:xfrm>
            <a:off x="457200" y="1600200"/>
            <a:ext cx="8229600" cy="4525963"/>
          </a:xfrm>
          <a:prstGeom prst="rect">
            <a:avLst/>
          </a:prstGeom>
        </p:spPr>
        <p:txBody>
          <a:bodyPr lIns="0" tIns="0" rIns="0" bIns="0">
            <a:normAutofit/>
          </a:bodyPr>
          <a:lstStyle/>
          <a:p>
            <a:r>
              <a:t>Domains Effected</a:t>
            </a:r>
          </a:p>
          <a:p>
            <a:pPr marL="1257300" lvl="2" indent="-342900"/>
            <a:r>
              <a:t>Work or School Performance</a:t>
            </a:r>
          </a:p>
          <a:p>
            <a:pPr marL="1257300" lvl="2" indent="-342900"/>
            <a:r>
              <a:t>Romantic Relationships</a:t>
            </a:r>
          </a:p>
          <a:p>
            <a:pPr marL="1257300" lvl="2" indent="-342900"/>
            <a:r>
              <a:t>Friendships</a:t>
            </a:r>
          </a:p>
          <a:p>
            <a:pPr marL="1257300" lvl="2" indent="-342900"/>
            <a:r>
              <a:t>Organization</a:t>
            </a:r>
          </a:p>
          <a:p>
            <a:pPr marL="1257300" lvl="2" indent="-342900"/>
            <a:r>
              <a:t>Communication Skills</a:t>
            </a:r>
          </a:p>
          <a:p>
            <a:pPr marL="1257300" lvl="2" indent="-342900"/>
            <a:r>
              <a:t>Health (strict rules on diet or exercise)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94"/>
                                        </p:tgtEl>
                                        <p:attrNameLst>
                                          <p:attrName>style.visibility</p:attrName>
                                        </p:attrNameLst>
                                      </p:cBhvr>
                                      <p:to>
                                        <p:strVal val="visible"/>
                                      </p:to>
                                    </p:set>
                                    <p:animEffect transition="in" filter="dissolve">
                                      <p:cBhvr>
                                        <p:cTn id="7" dur="500"/>
                                        <p:tgtEl>
                                          <p:spTgt spid="394"/>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95"/>
                                        </p:tgtEl>
                                        <p:attrNameLst>
                                          <p:attrName>style.visibility</p:attrName>
                                        </p:attrNameLst>
                                      </p:cBhvr>
                                      <p:to>
                                        <p:strVal val="visible"/>
                                      </p:to>
                                    </p:set>
                                    <p:animEffect transition="in" filter="dissolve">
                                      <p:cBhvr>
                                        <p:cTn id="11" dur="5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1" animBg="1" advAuto="0"/>
      <p:bldP spid="395"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p:cNvSpPr>
          <p:nvPr>
            <p:ph type="title" idx="4294967295"/>
          </p:nvPr>
        </p:nvSpPr>
        <p:spPr>
          <a:xfrm>
            <a:off x="457200" y="274637"/>
            <a:ext cx="8229600" cy="1143001"/>
          </a:xfrm>
          <a:prstGeom prst="rect">
            <a:avLst/>
          </a:prstGeom>
        </p:spPr>
        <p:txBody>
          <a:bodyPr lIns="0" tIns="0" rIns="0" bIns="0">
            <a:normAutofit/>
          </a:bodyPr>
          <a:lstStyle/>
          <a:p>
            <a:r>
              <a:t>CBT for Anxiety/Perfectionism</a:t>
            </a:r>
          </a:p>
        </p:txBody>
      </p:sp>
      <p:sp>
        <p:nvSpPr>
          <p:cNvPr id="398" name="Shape 398"/>
          <p:cNvSpPr>
            <a:spLocks noGrp="1"/>
          </p:cNvSpPr>
          <p:nvPr>
            <p:ph type="body" idx="4294967295"/>
          </p:nvPr>
        </p:nvSpPr>
        <p:spPr>
          <a:xfrm>
            <a:off x="457200" y="1600200"/>
            <a:ext cx="8229600" cy="4525963"/>
          </a:xfrm>
          <a:prstGeom prst="rect">
            <a:avLst/>
          </a:prstGeom>
        </p:spPr>
        <p:txBody>
          <a:bodyPr lIns="0" tIns="0" rIns="0" bIns="0">
            <a:normAutofit/>
          </a:bodyPr>
          <a:lstStyle/>
          <a:p>
            <a:pPr marL="315468" indent="-315468" defTabSz="841247">
              <a:spcBef>
                <a:spcPts val="600"/>
              </a:spcBef>
              <a:defRPr sz="2944"/>
            </a:pPr>
            <a:r>
              <a:t>Behavioral Manifestations</a:t>
            </a:r>
          </a:p>
          <a:p>
            <a:pPr marL="315468" indent="-315468" defTabSz="841247">
              <a:spcBef>
                <a:spcPts val="600"/>
              </a:spcBef>
              <a:defRPr sz="2944"/>
            </a:pPr>
            <a:endParaRPr/>
          </a:p>
          <a:p>
            <a:pPr marL="0" indent="0" defTabSz="841247">
              <a:spcBef>
                <a:spcPts val="600"/>
              </a:spcBef>
              <a:buClrTx/>
              <a:buSzTx/>
              <a:buFontTx/>
              <a:buNone/>
              <a:defRPr sz="2944"/>
            </a:pPr>
            <a:r>
              <a:t> - Rehearsing/Memorizing</a:t>
            </a:r>
          </a:p>
          <a:p>
            <a:pPr marL="0" indent="0" defTabSz="841247">
              <a:spcBef>
                <a:spcPts val="600"/>
              </a:spcBef>
              <a:buClrTx/>
              <a:buSzTx/>
              <a:buFontTx/>
              <a:buNone/>
              <a:defRPr sz="2944"/>
            </a:pPr>
            <a:r>
              <a:t>- Overpreparing</a:t>
            </a:r>
          </a:p>
          <a:p>
            <a:pPr marL="0" indent="0" defTabSz="841247">
              <a:spcBef>
                <a:spcPts val="600"/>
              </a:spcBef>
              <a:buClrTx/>
              <a:buSzTx/>
              <a:buFontTx/>
              <a:buNone/>
              <a:defRPr sz="2944"/>
            </a:pPr>
            <a:r>
              <a:t> - Trying to change the behavior of others</a:t>
            </a:r>
          </a:p>
          <a:p>
            <a:pPr marL="0" indent="0" defTabSz="841247">
              <a:spcBef>
                <a:spcPts val="600"/>
              </a:spcBef>
              <a:buClrTx/>
              <a:buSzTx/>
              <a:buFontTx/>
              <a:buNone/>
              <a:defRPr sz="2944"/>
            </a:pPr>
            <a:r>
              <a:t> - Procrastinate</a:t>
            </a:r>
          </a:p>
          <a:p>
            <a:pPr marL="0" indent="0" defTabSz="841247">
              <a:spcBef>
                <a:spcPts val="600"/>
              </a:spcBef>
              <a:buClrTx/>
              <a:buSzTx/>
              <a:buFontTx/>
              <a:buNone/>
              <a:defRPr sz="2944"/>
            </a:pPr>
            <a:r>
              <a:t> - Not know when to quit</a:t>
            </a:r>
          </a:p>
          <a:p>
            <a:pPr marL="0" indent="0" defTabSz="841247">
              <a:spcBef>
                <a:spcPts val="600"/>
              </a:spcBef>
              <a:buClrTx/>
              <a:buSzTx/>
              <a:buFontTx/>
              <a:buNone/>
              <a:defRPr sz="2944"/>
            </a:pPr>
            <a:r>
              <a:t> - Inability to Delegate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97"/>
                                        </p:tgtEl>
                                        <p:attrNameLst>
                                          <p:attrName>style.visibility</p:attrName>
                                        </p:attrNameLst>
                                      </p:cBhvr>
                                      <p:to>
                                        <p:strVal val="visible"/>
                                      </p:to>
                                    </p:set>
                                    <p:animEffect transition="in" filter="dissolve">
                                      <p:cBhvr>
                                        <p:cTn id="7" dur="500"/>
                                        <p:tgtEl>
                                          <p:spTgt spid="39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98"/>
                                        </p:tgtEl>
                                        <p:attrNameLst>
                                          <p:attrName>style.visibility</p:attrName>
                                        </p:attrNameLst>
                                      </p:cBhvr>
                                      <p:to>
                                        <p:strVal val="visible"/>
                                      </p:to>
                                    </p:set>
                                    <p:animEffect transition="in" filter="dissolve">
                                      <p:cBhvr>
                                        <p:cTn id="11"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1" animBg="1" advAuto="0"/>
      <p:bldP spid="398"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p:cNvSpPr>
          <p:nvPr>
            <p:ph type="title" idx="4294967295"/>
          </p:nvPr>
        </p:nvSpPr>
        <p:spPr>
          <a:xfrm>
            <a:off x="457200" y="274637"/>
            <a:ext cx="8229600" cy="1143001"/>
          </a:xfrm>
          <a:prstGeom prst="rect">
            <a:avLst/>
          </a:prstGeom>
        </p:spPr>
        <p:txBody>
          <a:bodyPr lIns="0" tIns="0" rIns="0" bIns="0">
            <a:normAutofit/>
          </a:bodyPr>
          <a:lstStyle/>
          <a:p>
            <a:r>
              <a:t>CBT for Anxiety/Perfectionism</a:t>
            </a:r>
          </a:p>
        </p:txBody>
      </p:sp>
      <p:sp>
        <p:nvSpPr>
          <p:cNvPr id="401" name="Shape 401"/>
          <p:cNvSpPr>
            <a:spLocks noGrp="1"/>
          </p:cNvSpPr>
          <p:nvPr>
            <p:ph type="body" idx="4294967295"/>
          </p:nvPr>
        </p:nvSpPr>
        <p:spPr>
          <a:xfrm>
            <a:off x="457200" y="1600200"/>
            <a:ext cx="8229600" cy="4525963"/>
          </a:xfrm>
          <a:prstGeom prst="rect">
            <a:avLst/>
          </a:prstGeom>
        </p:spPr>
        <p:txBody>
          <a:bodyPr lIns="0" tIns="0" rIns="0" bIns="0">
            <a:normAutofit/>
          </a:bodyPr>
          <a:lstStyle/>
          <a:p>
            <a:r>
              <a:t>Change Strategies</a:t>
            </a:r>
          </a:p>
          <a:p>
            <a:endParaRPr/>
          </a:p>
          <a:p>
            <a:pPr marL="0" indent="0">
              <a:buClrTx/>
              <a:buSzTx/>
              <a:buFontTx/>
              <a:buNone/>
            </a:pPr>
            <a:r>
              <a:t> - Exposure</a:t>
            </a:r>
          </a:p>
          <a:p>
            <a:pPr marL="0" indent="0">
              <a:buClrTx/>
              <a:buSzTx/>
              <a:buFontTx/>
              <a:buNone/>
            </a:pPr>
            <a:r>
              <a:t> - Examine the Evidence</a:t>
            </a:r>
          </a:p>
          <a:p>
            <a:pPr marL="0" indent="0">
              <a:buClrTx/>
              <a:buSzTx/>
              <a:buFontTx/>
              <a:buNone/>
            </a:pPr>
            <a:r>
              <a:t> - Do the thing you are afraid of </a:t>
            </a:r>
          </a:p>
          <a:p>
            <a:pPr marL="0" indent="0">
              <a:buClrTx/>
              <a:buSzTx/>
              <a:buFontTx/>
              <a:buNone/>
            </a:pPr>
            <a:r>
              <a:t> - Prevent Safety Behaviors</a:t>
            </a:r>
          </a:p>
          <a:p>
            <a:pPr marL="0" indent="0">
              <a:buClrTx/>
              <a:buSzTx/>
              <a:buFontTx/>
              <a:buNone/>
            </a:pPr>
            <a:r>
              <a:t> - Prioritize (big from the small)</a:t>
            </a:r>
          </a:p>
          <a:p>
            <a:pPr marL="0" indent="0">
              <a:buClrTx/>
              <a:buSzTx/>
              <a:buFontTx/>
              <a:buNone/>
            </a:pPr>
            <a:r>
              <a:t> - Learn to Compromise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00"/>
                                        </p:tgtEl>
                                        <p:attrNameLst>
                                          <p:attrName>style.visibility</p:attrName>
                                        </p:attrNameLst>
                                      </p:cBhvr>
                                      <p:to>
                                        <p:strVal val="visible"/>
                                      </p:to>
                                    </p:set>
                                    <p:animEffect transition="in" filter="dissolve">
                                      <p:cBhvr>
                                        <p:cTn id="7" dur="500"/>
                                        <p:tgtEl>
                                          <p:spTgt spid="400"/>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01"/>
                                        </p:tgtEl>
                                        <p:attrNameLst>
                                          <p:attrName>style.visibility</p:attrName>
                                        </p:attrNameLst>
                                      </p:cBhvr>
                                      <p:to>
                                        <p:strVal val="visible"/>
                                      </p:to>
                                    </p:set>
                                    <p:animEffect transition="in" filter="dissolve">
                                      <p:cBhvr>
                                        <p:cTn id="11"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1" animBg="1" advAuto="0"/>
      <p:bldP spid="401"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idx="4294967295"/>
          </p:nvPr>
        </p:nvSpPr>
        <p:spPr>
          <a:xfrm>
            <a:off x="457200" y="0"/>
            <a:ext cx="8385175" cy="1431925"/>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Depression – Primary Distortions</a:t>
            </a:r>
          </a:p>
        </p:txBody>
      </p:sp>
      <p:sp>
        <p:nvSpPr>
          <p:cNvPr id="117" name="Shape 117"/>
          <p:cNvSpPr>
            <a:spLocks noGrp="1"/>
          </p:cNvSpPr>
          <p:nvPr>
            <p:ph type="body" idx="4294967295"/>
          </p:nvPr>
        </p:nvSpPr>
        <p:spPr>
          <a:xfrm>
            <a:off x="457200" y="1600200"/>
            <a:ext cx="8229600" cy="4525963"/>
          </a:xfrm>
          <a:prstGeom prst="rect">
            <a:avLst/>
          </a:prstGeom>
        </p:spPr>
        <p:txBody>
          <a:bodyPr lIns="0" tIns="0" rIns="0" bIns="0">
            <a:normAutofit/>
          </a:bodyPr>
          <a:lstStyle>
            <a:lvl1pPr>
              <a:defRPr>
                <a:effectLst>
                  <a:outerShdw blurRad="12700" dist="25400" dir="2700000" rotWithShape="0">
                    <a:srgbClr val="000000"/>
                  </a:outerShdw>
                </a:effectLst>
              </a:defRPr>
            </a:lvl1pPr>
          </a:lstStyle>
          <a:p>
            <a:r>
              <a:t>Selective Abstraction/Discounting the positive/Mental Filter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6"/>
                                        </p:tgtEl>
                                        <p:attrNameLst>
                                          <p:attrName>style.visibility</p:attrName>
                                        </p:attrNameLst>
                                      </p:cBhvr>
                                      <p:to>
                                        <p:strVal val="visible"/>
                                      </p:to>
                                    </p:set>
                                    <p:animEffect transition="in" filter="dissolve">
                                      <p:cBhvr>
                                        <p:cTn id="7" dur="500"/>
                                        <p:tgtEl>
                                          <p:spTgt spid="11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17"/>
                                        </p:tgtEl>
                                        <p:attrNameLst>
                                          <p:attrName>style.visibility</p:attrName>
                                        </p:attrNameLst>
                                      </p:cBhvr>
                                      <p:to>
                                        <p:strVal val="visible"/>
                                      </p:to>
                                    </p:set>
                                    <p:animEffect transition="in" filter="dissolve">
                                      <p:cBhvr>
                                        <p:cTn id="11"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animBg="1" advAuto="0"/>
      <p:bldP spid="117" grpId="2"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600">
                <a:effectLst>
                  <a:outerShdw blurRad="12700" dist="25400" dir="2700000" rotWithShape="0">
                    <a:srgbClr val="000000"/>
                  </a:outerShdw>
                </a:effectLst>
              </a:defRPr>
            </a:lvl1pPr>
          </a:lstStyle>
          <a:p>
            <a:r>
              <a:t>Anxiety Disorders –  Cognitive Strategies</a:t>
            </a:r>
          </a:p>
        </p:txBody>
      </p:sp>
      <p:sp>
        <p:nvSpPr>
          <p:cNvPr id="404" name="Shape 404"/>
          <p:cNvSpPr>
            <a:spLocks noGrp="1"/>
          </p:cNvSpPr>
          <p:nvPr>
            <p:ph type="body" idx="4294967295"/>
          </p:nvPr>
        </p:nvSpPr>
        <p:spPr>
          <a:xfrm>
            <a:off x="457200" y="1600200"/>
            <a:ext cx="8229600" cy="4525963"/>
          </a:xfrm>
          <a:prstGeom prst="rect">
            <a:avLst/>
          </a:prstGeom>
        </p:spPr>
        <p:txBody>
          <a:bodyPr lIns="0" tIns="0" rIns="0" bIns="0">
            <a:normAutofit/>
          </a:bodyPr>
          <a:lstStyle/>
          <a:p>
            <a:pPr>
              <a:buSzTx/>
              <a:buNone/>
              <a:defRPr b="1">
                <a:effectLst>
                  <a:outerShdw blurRad="12700" dist="25400" dir="2700000" rotWithShape="0">
                    <a:srgbClr val="000000"/>
                  </a:outerShdw>
                </a:effectLst>
              </a:defRPr>
            </a:pPr>
            <a:endParaRPr/>
          </a:p>
          <a:p>
            <a:pPr>
              <a:defRPr b="1">
                <a:effectLst>
                  <a:outerShdw blurRad="12700" dist="25400" dir="2700000" rotWithShape="0">
                    <a:srgbClr val="000000"/>
                  </a:outerShdw>
                </a:effectLst>
              </a:defRPr>
            </a:pPr>
            <a:r>
              <a:t>Verbal Cognitive Strategies</a:t>
            </a:r>
            <a:endParaRPr sz="1800">
              <a:solidFill>
                <a:srgbClr val="000000"/>
              </a:solidFill>
            </a:endParaRPr>
          </a:p>
          <a:p>
            <a:pPr>
              <a:defRPr b="1">
                <a:effectLst>
                  <a:outerShdw blurRad="12700" dist="25400" dir="2700000" rotWithShape="0">
                    <a:srgbClr val="000000"/>
                  </a:outerShdw>
                </a:effectLst>
              </a:defRPr>
            </a:pPr>
            <a:r>
              <a:t>Evaluate/Test Fortune-Telling, Mind Reading, Magnification Cognitions</a:t>
            </a:r>
            <a:endParaRPr sz="1800">
              <a:solidFill>
                <a:srgbClr val="000000"/>
              </a:solidFill>
            </a:endParaRPr>
          </a:p>
          <a:p>
            <a:pPr>
              <a:defRPr b="1">
                <a:effectLst>
                  <a:outerShdw blurRad="12700" dist="25400" dir="2700000" rotWithShape="0">
                    <a:srgbClr val="000000"/>
                  </a:outerShdw>
                </a:effectLst>
              </a:defRPr>
            </a:pPr>
            <a:r>
              <a:t>Pre, Post Cognitive Work</a:t>
            </a:r>
            <a:endParaRPr sz="1800">
              <a:solidFill>
                <a:srgbClr val="000000"/>
              </a:solidFill>
            </a:endParaRPr>
          </a:p>
          <a:p>
            <a:pPr>
              <a:defRPr b="1">
                <a:effectLst>
                  <a:outerShdw blurRad="12700" dist="25400" dir="2700000" rotWithShape="0">
                    <a:srgbClr val="000000"/>
                  </a:outerShdw>
                </a:effectLst>
              </a:defRPr>
            </a:pPr>
            <a:r>
              <a:t>Schema-Based Journaling </a:t>
            </a:r>
            <a:endParaRPr sz="1800">
              <a:solidFill>
                <a:srgbClr val="000000"/>
              </a:solidFill>
            </a:endParaRPr>
          </a:p>
          <a:p>
            <a:pPr>
              <a:defRPr b="1">
                <a:effectLst>
                  <a:outerShdw blurRad="12700" dist="25400" dir="2700000" rotWithShape="0">
                    <a:srgbClr val="000000"/>
                  </a:outerShdw>
                </a:effectLst>
              </a:defRPr>
            </a:pPr>
            <a:r>
              <a:t>Cognitive Cue Cards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03"/>
                                        </p:tgtEl>
                                        <p:attrNameLst>
                                          <p:attrName>style.visibility</p:attrName>
                                        </p:attrNameLst>
                                      </p:cBhvr>
                                      <p:to>
                                        <p:strVal val="visible"/>
                                      </p:to>
                                    </p:set>
                                    <p:animEffect transition="in" filter="dissolve">
                                      <p:cBhvr>
                                        <p:cTn id="7" dur="500"/>
                                        <p:tgtEl>
                                          <p:spTgt spid="40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04"/>
                                        </p:tgtEl>
                                        <p:attrNameLst>
                                          <p:attrName>style.visibility</p:attrName>
                                        </p:attrNameLst>
                                      </p:cBhvr>
                                      <p:to>
                                        <p:strVal val="visible"/>
                                      </p:to>
                                    </p:set>
                                    <p:animEffect transition="in" filter="dissolve">
                                      <p:cBhvr>
                                        <p:cTn id="11"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1" animBg="1" advAuto="0"/>
      <p:bldP spid="404"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title" idx="4294967295"/>
          </p:nvPr>
        </p:nvSpPr>
        <p:spPr>
          <a:xfrm>
            <a:off x="457200" y="274637"/>
            <a:ext cx="8229600" cy="1143001"/>
          </a:xfrm>
          <a:prstGeom prst="rect">
            <a:avLst/>
          </a:prstGeom>
        </p:spPr>
        <p:txBody>
          <a:bodyPr lIns="0" tIns="0" rIns="0" bIns="0">
            <a:normAutofit fontScale="90000"/>
          </a:bodyPr>
          <a:lstStyle>
            <a:lvl1pPr defTabSz="822959">
              <a:defRPr sz="3959"/>
            </a:lvl1pPr>
          </a:lstStyle>
          <a:p>
            <a:r>
              <a:t>General Strategies for Dealing With Anxiety</a:t>
            </a:r>
          </a:p>
        </p:txBody>
      </p:sp>
      <p:sp>
        <p:nvSpPr>
          <p:cNvPr id="409" name="Shape 409"/>
          <p:cNvSpPr>
            <a:spLocks noGrp="1"/>
          </p:cNvSpPr>
          <p:nvPr>
            <p:ph type="body" idx="4294967295"/>
          </p:nvPr>
        </p:nvSpPr>
        <p:spPr>
          <a:xfrm>
            <a:off x="457200" y="1600200"/>
            <a:ext cx="8229600" cy="4525963"/>
          </a:xfrm>
          <a:prstGeom prst="rect">
            <a:avLst/>
          </a:prstGeom>
        </p:spPr>
        <p:txBody>
          <a:bodyPr lIns="0" tIns="0" rIns="0" bIns="0">
            <a:normAutofit/>
          </a:bodyPr>
          <a:lstStyle/>
          <a:p>
            <a:r>
              <a:t>Exercise</a:t>
            </a:r>
          </a:p>
          <a:p>
            <a:r>
              <a:t>Yoga</a:t>
            </a:r>
          </a:p>
          <a:p>
            <a:r>
              <a:t>Limit Caffeine, Sugar</a:t>
            </a:r>
          </a:p>
          <a:p>
            <a:r>
              <a:t>Journaling</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08"/>
                                        </p:tgtEl>
                                        <p:attrNameLst>
                                          <p:attrName>style.visibility</p:attrName>
                                        </p:attrNameLst>
                                      </p:cBhvr>
                                      <p:to>
                                        <p:strVal val="visible"/>
                                      </p:to>
                                    </p:set>
                                    <p:animEffect transition="in" filter="dissolve">
                                      <p:cBhvr>
                                        <p:cTn id="7" dur="500"/>
                                        <p:tgtEl>
                                          <p:spTgt spid="40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09"/>
                                        </p:tgtEl>
                                        <p:attrNameLst>
                                          <p:attrName>style.visibility</p:attrName>
                                        </p:attrNameLst>
                                      </p:cBhvr>
                                      <p:to>
                                        <p:strVal val="visible"/>
                                      </p:to>
                                    </p:set>
                                    <p:animEffect transition="in" filter="dissolve">
                                      <p:cBhvr>
                                        <p:cTn id="11"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1" animBg="1" advAuto="0"/>
      <p:bldP spid="409"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idx="4294967295"/>
          </p:nvPr>
        </p:nvSpPr>
        <p:spPr>
          <a:xfrm>
            <a:off x="457200" y="274637"/>
            <a:ext cx="8229600" cy="1143001"/>
          </a:xfrm>
          <a:prstGeom prst="rect">
            <a:avLst/>
          </a:prstGeom>
        </p:spPr>
        <p:txBody>
          <a:bodyPr lIns="0" tIns="0" rIns="0" bIns="0">
            <a:normAutofit/>
          </a:bodyPr>
          <a:lstStyle>
            <a:lvl1pPr>
              <a:defRPr sz="3400" b="0">
                <a:solidFill>
                  <a:srgbClr val="FFFFFF"/>
                </a:solidFill>
              </a:defRPr>
            </a:lvl1pPr>
          </a:lstStyle>
          <a:p>
            <a:r>
              <a:t>Behavioral Strategies</a:t>
            </a:r>
          </a:p>
        </p:txBody>
      </p:sp>
      <p:sp>
        <p:nvSpPr>
          <p:cNvPr id="122" name="Shape 122"/>
          <p:cNvSpPr>
            <a:spLocks noGrp="1"/>
          </p:cNvSpPr>
          <p:nvPr>
            <p:ph type="body" idx="4294967295"/>
          </p:nvPr>
        </p:nvSpPr>
        <p:spPr>
          <a:xfrm>
            <a:off x="457200" y="1600200"/>
            <a:ext cx="8229600" cy="4525963"/>
          </a:xfrm>
          <a:prstGeom prst="rect">
            <a:avLst/>
          </a:prstGeom>
        </p:spPr>
        <p:txBody>
          <a:bodyPr lIns="0" tIns="0" rIns="0" bIns="0">
            <a:normAutofit/>
          </a:bodyPr>
          <a:lstStyle/>
          <a:p>
            <a:pPr>
              <a:defRPr b="1">
                <a:effectLst>
                  <a:outerShdw blurRad="12700" dist="25400" dir="2700000" rotWithShape="0">
                    <a:srgbClr val="000000"/>
                  </a:outerShdw>
                </a:effectLst>
              </a:defRPr>
            </a:pPr>
            <a:r>
              <a:t>Behavioral Activation</a:t>
            </a:r>
            <a:endParaRPr sz="1800">
              <a:solidFill>
                <a:srgbClr val="000000"/>
              </a:solidFill>
            </a:endParaRPr>
          </a:p>
          <a:p>
            <a:pPr>
              <a:defRPr b="1">
                <a:effectLst>
                  <a:outerShdw blurRad="12700" dist="25400" dir="2700000" rotWithShape="0">
                    <a:srgbClr val="000000"/>
                  </a:outerShdw>
                </a:effectLst>
              </a:defRPr>
            </a:pPr>
            <a:r>
              <a:t>Activity Monitoring</a:t>
            </a:r>
            <a:endParaRPr sz="1800">
              <a:solidFill>
                <a:srgbClr val="000000"/>
              </a:solidFill>
            </a:endParaRPr>
          </a:p>
          <a:p>
            <a:pPr>
              <a:defRPr b="1">
                <a:effectLst>
                  <a:outerShdw blurRad="12700" dist="25400" dir="2700000" rotWithShape="0">
                    <a:srgbClr val="000000"/>
                  </a:outerShdw>
                </a:effectLst>
              </a:defRPr>
            </a:pPr>
            <a:r>
              <a:t>Activity Scheduling</a:t>
            </a:r>
            <a:endParaRPr sz="1800">
              <a:solidFill>
                <a:srgbClr val="000000"/>
              </a:solidFill>
            </a:endParaRPr>
          </a:p>
          <a:p>
            <a:pPr>
              <a:defRPr b="1">
                <a:effectLst>
                  <a:outerShdw blurRad="12700" dist="25400" dir="2700000" rotWithShape="0">
                    <a:srgbClr val="000000"/>
                  </a:outerShdw>
                </a:effectLst>
              </a:defRPr>
            </a:pPr>
            <a:r>
              <a:t>Self-Care</a:t>
            </a:r>
            <a:endParaRPr sz="1800">
              <a:solidFill>
                <a:srgbClr val="000000"/>
              </a:solidFill>
            </a:endParaRPr>
          </a:p>
          <a:p>
            <a:pPr>
              <a:defRPr b="1">
                <a:effectLst>
                  <a:outerShdw blurRad="12700" dist="25400" dir="2700000" rotWithShape="0">
                    <a:srgbClr val="000000"/>
                  </a:outerShdw>
                </a:effectLst>
              </a:defRPr>
            </a:pPr>
            <a:r>
              <a:t>Mastery/Pleasure/Meaning</a:t>
            </a:r>
            <a:endParaRPr sz="1800">
              <a:solidFill>
                <a:srgbClr val="000000"/>
              </a:solidFill>
            </a:endParaRPr>
          </a:p>
          <a:p>
            <a:pPr>
              <a:defRPr b="1">
                <a:effectLst>
                  <a:outerShdw blurRad="12700" dist="25400" dir="2700000" rotWithShape="0">
                    <a:srgbClr val="000000"/>
                  </a:outerShdw>
                </a:effectLst>
              </a:defRPr>
            </a:pPr>
            <a:r>
              <a:t>Relational Exercises</a:t>
            </a:r>
          </a:p>
          <a:p>
            <a:pPr>
              <a:defRPr b="1">
                <a:effectLst>
                  <a:outerShdw blurRad="12700" dist="25400" dir="2700000" rotWithShape="0">
                    <a:srgbClr val="000000"/>
                  </a:outerShdw>
                </a:effectLst>
              </a:defRPr>
            </a:pPr>
            <a:r>
              <a:t>sleep hygiene</a:t>
            </a:r>
            <a:endParaRPr sz="1800">
              <a:solidFill>
                <a:srgbClr val="000000"/>
              </a:solidFill>
            </a:endParaRPr>
          </a:p>
          <a:p>
            <a:pPr>
              <a:defRPr b="1">
                <a:effectLst>
                  <a:outerShdw blurRad="12700" dist="25400" dir="2700000" rotWithShape="0">
                    <a:srgbClr val="000000"/>
                  </a:outerShdw>
                </a:effectLst>
              </a:defRPr>
            </a:pPr>
            <a:r>
              <a:t>CBTi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21"/>
                                        </p:tgtEl>
                                        <p:attrNameLst>
                                          <p:attrName>style.visibility</p:attrName>
                                        </p:attrNameLst>
                                      </p:cBhvr>
                                      <p:to>
                                        <p:strVal val="visible"/>
                                      </p:to>
                                    </p:set>
                                    <p:animEffect transition="in" filter="dissolve">
                                      <p:cBhvr>
                                        <p:cTn id="7" dur="500"/>
                                        <p:tgtEl>
                                          <p:spTgt spid="12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22"/>
                                        </p:tgtEl>
                                        <p:attrNameLst>
                                          <p:attrName>style.visibility</p:attrName>
                                        </p:attrNameLst>
                                      </p:cBhvr>
                                      <p:to>
                                        <p:strVal val="visible"/>
                                      </p:to>
                                    </p:set>
                                    <p:animEffect transition="in" filter="dissolve">
                                      <p:cBhvr>
                                        <p:cTn id="11"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1" animBg="1" advAuto="0"/>
      <p:bldP spid="12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idx="4294967295"/>
          </p:nvPr>
        </p:nvSpPr>
        <p:spPr>
          <a:xfrm>
            <a:off x="379412" y="244475"/>
            <a:ext cx="8385176" cy="1431925"/>
          </a:xfrm>
          <a:prstGeom prst="rect">
            <a:avLst/>
          </a:prstGeom>
        </p:spPr>
        <p:txBody>
          <a:bodyPr lIns="0" tIns="0" rIns="0" bIns="0">
            <a:normAutofit/>
          </a:bodyPr>
          <a:lstStyle>
            <a:lvl1pPr>
              <a:defRPr>
                <a:effectLst>
                  <a:outerShdw blurRad="12700" dist="25400" dir="2700000" rotWithShape="0">
                    <a:srgbClr val="000000"/>
                  </a:outerShdw>
                </a:effectLst>
              </a:defRPr>
            </a:lvl1pPr>
          </a:lstStyle>
          <a:p>
            <a:r>
              <a:t>Activity Logs</a:t>
            </a:r>
          </a:p>
        </p:txBody>
      </p:sp>
      <p:pic>
        <p:nvPicPr>
          <p:cNvPr id="127" name="image1.jpeg" descr="activity log complete.JPG"/>
          <p:cNvPicPr>
            <a:picLocks noChangeAspect="1"/>
          </p:cNvPicPr>
          <p:nvPr/>
        </p:nvPicPr>
        <p:blipFill>
          <a:blip r:embed="rId2">
            <a:extLst/>
          </a:blip>
          <a:stretch>
            <a:fillRect/>
          </a:stretch>
        </p:blipFill>
        <p:spPr>
          <a:xfrm rot="5400000">
            <a:off x="1778210" y="-304800"/>
            <a:ext cx="5587580" cy="9144000"/>
          </a:xfrm>
          <a:prstGeom prst="rect">
            <a:avLst/>
          </a:prstGeom>
          <a:ln w="12700">
            <a:miter lim="400000"/>
          </a:ln>
        </p:spPr>
      </p:pic>
      <p:pic>
        <p:nvPicPr>
          <p:cNvPr id="128" name="image2.jpeg" descr="activity log blank.JPG"/>
          <p:cNvPicPr>
            <a:picLocks noChangeAspect="1"/>
          </p:cNvPicPr>
          <p:nvPr/>
        </p:nvPicPr>
        <p:blipFill>
          <a:blip r:embed="rId3">
            <a:extLst/>
          </a:blip>
          <a:stretch>
            <a:fillRect/>
          </a:stretch>
        </p:blipFill>
        <p:spPr>
          <a:xfrm rot="5400000">
            <a:off x="190500" y="1181100"/>
            <a:ext cx="8763000" cy="9144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26"/>
                                        </p:tgtEl>
                                        <p:attrNameLst>
                                          <p:attrName>style.visibility</p:attrName>
                                        </p:attrNameLst>
                                      </p:cBhvr>
                                      <p:to>
                                        <p:strVal val="visible"/>
                                      </p:to>
                                    </p:set>
                                    <p:animEffect transition="in" filter="dissolve">
                                      <p:cBhvr>
                                        <p:cTn id="7" dur="500"/>
                                        <p:tgtEl>
                                          <p:spTgt spid="12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27"/>
                                        </p:tgtEl>
                                        <p:attrNameLst>
                                          <p:attrName>style.visibility</p:attrName>
                                        </p:attrNameLst>
                                      </p:cBhvr>
                                      <p:to>
                                        <p:strVal val="visible"/>
                                      </p:to>
                                    </p:set>
                                    <p:animEffect transition="in" filter="dissolve">
                                      <p:cBhvr>
                                        <p:cTn id="11"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animBg="1" advAuto="0"/>
      <p:bldP spid="127"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idx="4294967295"/>
          </p:nvPr>
        </p:nvSpPr>
        <p:spPr>
          <a:xfrm>
            <a:off x="379412" y="244475"/>
            <a:ext cx="8385176" cy="1431925"/>
          </a:xfrm>
          <a:prstGeom prst="rect">
            <a:avLst/>
          </a:prstGeom>
        </p:spPr>
        <p:txBody>
          <a:bodyPr lIns="0" tIns="0" rIns="0" bIns="0">
            <a:normAutofit/>
          </a:bodyPr>
          <a:lstStyle>
            <a:lvl1pPr>
              <a:defRPr>
                <a:effectLst>
                  <a:outerShdw blurRad="12700" dist="25400" dir="2700000" rotWithShape="0">
                    <a:srgbClr val="000000"/>
                  </a:outerShdw>
                </a:effectLst>
              </a:defRPr>
            </a:lvl1pPr>
          </a:lstStyle>
          <a:p>
            <a:r>
              <a:t>               Self-Care</a:t>
            </a:r>
          </a:p>
        </p:txBody>
      </p:sp>
      <p:pic>
        <p:nvPicPr>
          <p:cNvPr id="134" name="image3.png" descr="C:\Users\Jeff Riggenbach\Documents\My Scans\scan0005.gif"/>
          <p:cNvPicPr>
            <a:picLocks noChangeAspect="1"/>
          </p:cNvPicPr>
          <p:nvPr/>
        </p:nvPicPr>
        <p:blipFill>
          <a:blip r:embed="rId2">
            <a:extLst/>
          </a:blip>
          <a:stretch>
            <a:fillRect/>
          </a:stretch>
        </p:blipFill>
        <p:spPr>
          <a:xfrm>
            <a:off x="0" y="1447800"/>
            <a:ext cx="9144000" cy="5410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3"/>
                                        </p:tgtEl>
                                        <p:attrNameLst>
                                          <p:attrName>style.visibility</p:attrName>
                                        </p:attrNameLst>
                                      </p:cBhvr>
                                      <p:to>
                                        <p:strVal val="visible"/>
                                      </p:to>
                                    </p:set>
                                    <p:animEffect transition="in" filter="dissolve">
                                      <p:cBhvr>
                                        <p:cTn id="7" dur="500"/>
                                        <p:tgtEl>
                                          <p:spTgt spid="13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34"/>
                                        </p:tgtEl>
                                        <p:attrNameLst>
                                          <p:attrName>style.visibility</p:attrName>
                                        </p:attrNameLst>
                                      </p:cBhvr>
                                      <p:to>
                                        <p:strVal val="visible"/>
                                      </p:to>
                                    </p:set>
                                    <p:animEffect transition="in" filter="dissolve">
                                      <p:cBhvr>
                                        <p:cTn id="11"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1" animBg="1" advAuto="0"/>
      <p:bldP spid="134"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idx="4294967295"/>
          </p:nvPr>
        </p:nvSpPr>
        <p:spPr>
          <a:xfrm>
            <a:off x="457200" y="0"/>
            <a:ext cx="8385175" cy="1431925"/>
          </a:xfrm>
          <a:prstGeom prst="rect">
            <a:avLst/>
          </a:prstGeom>
        </p:spPr>
        <p:txBody>
          <a:bodyPr lIns="0" tIns="0" rIns="0" bIns="0">
            <a:normAutofit/>
          </a:bodyPr>
          <a:lstStyle>
            <a:lvl1pPr>
              <a:defRPr sz="3200">
                <a:effectLst>
                  <a:outerShdw blurRad="12700" dist="25400" dir="2700000" rotWithShape="0">
                    <a:srgbClr val="000000"/>
                  </a:outerShdw>
                </a:effectLst>
              </a:defRPr>
            </a:lvl1pPr>
          </a:lstStyle>
          <a:p>
            <a:r>
              <a:t>Depression – Examining My Values</a:t>
            </a:r>
          </a:p>
        </p:txBody>
      </p:sp>
      <p:sp>
        <p:nvSpPr>
          <p:cNvPr id="137" name="Shape 137"/>
          <p:cNvSpPr>
            <a:spLocks noGrp="1"/>
          </p:cNvSpPr>
          <p:nvPr>
            <p:ph type="body" idx="4294967295"/>
          </p:nvPr>
        </p:nvSpPr>
        <p:spPr>
          <a:xfrm>
            <a:off x="457200" y="1600200"/>
            <a:ext cx="8229600" cy="4525963"/>
          </a:xfrm>
          <a:prstGeom prst="rect">
            <a:avLst/>
          </a:prstGeom>
        </p:spPr>
        <p:txBody>
          <a:bodyPr lIns="0" tIns="0" rIns="0" bIns="0">
            <a:normAutofit/>
          </a:bodyPr>
          <a:lstStyle/>
          <a:p>
            <a:pPr marL="0" lvl="1" indent="457200">
              <a:spcBef>
                <a:spcPts val="600"/>
              </a:spcBef>
              <a:buSzTx/>
              <a:buNone/>
              <a:defRPr sz="2800">
                <a:effectLst>
                  <a:outerShdw blurRad="12700" dist="25400" dir="2700000" rotWithShape="0">
                    <a:srgbClr val="000000"/>
                  </a:outerShdw>
                </a:effectLst>
              </a:defRPr>
            </a:pPr>
            <a:endParaRPr/>
          </a:p>
        </p:txBody>
      </p:sp>
      <p:pic>
        <p:nvPicPr>
          <p:cNvPr id="138" name="image4.jpeg" descr="values blank.JPG"/>
          <p:cNvPicPr>
            <a:picLocks noChangeAspect="1"/>
          </p:cNvPicPr>
          <p:nvPr/>
        </p:nvPicPr>
        <p:blipFill>
          <a:blip r:embed="rId3">
            <a:extLst/>
          </a:blip>
          <a:stretch>
            <a:fillRect/>
          </a:stretch>
        </p:blipFill>
        <p:spPr>
          <a:xfrm>
            <a:off x="0" y="990600"/>
            <a:ext cx="9144000" cy="5867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6"/>
                                        </p:tgtEl>
                                        <p:attrNameLst>
                                          <p:attrName>style.visibility</p:attrName>
                                        </p:attrNameLst>
                                      </p:cBhvr>
                                      <p:to>
                                        <p:strVal val="visible"/>
                                      </p:to>
                                    </p:set>
                                    <p:animEffect transition="in" filter="dissolve">
                                      <p:cBhvr>
                                        <p:cTn id="7" dur="500"/>
                                        <p:tgtEl>
                                          <p:spTgt spid="13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37"/>
                                        </p:tgtEl>
                                        <p:attrNameLst>
                                          <p:attrName>style.visibility</p:attrName>
                                        </p:attrNameLst>
                                      </p:cBhvr>
                                      <p:to>
                                        <p:strVal val="visible"/>
                                      </p:to>
                                    </p:set>
                                    <p:animEffect transition="in" filter="dissolve">
                                      <p:cBhvr>
                                        <p:cTn id="1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1" animBg="1" advAuto="0"/>
      <p:bldP spid="137" grpId="2" animBg="1" advAuto="0"/>
    </p:bldLst>
  </p:timing>
</p:sld>
</file>

<file path=ppt/theme/theme1.xml><?xml version="1.0" encoding="utf-8"?>
<a:theme xmlns:a="http://schemas.openxmlformats.org/drawingml/2006/main" name="Default">
  <a:themeElements>
    <a:clrScheme name="Default">
      <a:dk1>
        <a:srgbClr val="003399"/>
      </a:dk1>
      <a:lt1>
        <a:srgbClr val="003399"/>
      </a:lt1>
      <a:dk2>
        <a:srgbClr val="A7A7A7"/>
      </a:dk2>
      <a:lt2>
        <a:srgbClr val="535353"/>
      </a:lt2>
      <a:accent1>
        <a:srgbClr val="0099CC"/>
      </a:accent1>
      <a:accent2>
        <a:srgbClr val="A886E0"/>
      </a:accent2>
      <a:accent3>
        <a:srgbClr val="AAADC9"/>
      </a:accent3>
      <a:accent4>
        <a:srgbClr val="DADADA"/>
      </a:accent4>
      <a:accent5>
        <a:srgbClr val="AAC9E0"/>
      </a:accent5>
      <a:accent6>
        <a:srgbClr val="9879C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99CC"/>
      </a:accent1>
      <a:accent2>
        <a:srgbClr val="A886E0"/>
      </a:accent2>
      <a:accent3>
        <a:srgbClr val="AAADC9"/>
      </a:accent3>
      <a:accent4>
        <a:srgbClr val="DADADA"/>
      </a:accent4>
      <a:accent5>
        <a:srgbClr val="AAC9E0"/>
      </a:accent5>
      <a:accent6>
        <a:srgbClr val="9879C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2326</Words>
  <Application>Microsoft Macintosh PowerPoint</Application>
  <PresentationFormat>On-screen Show (4:3)</PresentationFormat>
  <Paragraphs>452</Paragraphs>
  <Slides>51</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Garamond</vt:lpstr>
      <vt:lpstr>Helvetica Neue</vt:lpstr>
      <vt:lpstr>Symbol</vt:lpstr>
      <vt:lpstr>Times New Roman</vt:lpstr>
      <vt:lpstr>Wingdings</vt:lpstr>
      <vt:lpstr>Default</vt:lpstr>
      <vt:lpstr>CBT Webinar: Week 3</vt:lpstr>
      <vt:lpstr>Cognitive Model of Depression</vt:lpstr>
      <vt:lpstr>Schemas Associated w/ Depression</vt:lpstr>
      <vt:lpstr>Depression – Clinical Manifestations</vt:lpstr>
      <vt:lpstr>Depression – Primary Distortions</vt:lpstr>
      <vt:lpstr>Behavioral Strategies</vt:lpstr>
      <vt:lpstr>Activity Logs</vt:lpstr>
      <vt:lpstr>               Self-Care</vt:lpstr>
      <vt:lpstr>Depression – Examining My Values</vt:lpstr>
      <vt:lpstr>Life Values Inventory</vt:lpstr>
      <vt:lpstr>PowerPoint Presentation</vt:lpstr>
      <vt:lpstr>CBTi – CBT for Insomnia</vt:lpstr>
      <vt:lpstr>Depression – Cognitive  Strategies</vt:lpstr>
      <vt:lpstr>Depression – Tx Strategies Rainy Day Narrative</vt:lpstr>
      <vt:lpstr>Depression – Gratitude List</vt:lpstr>
      <vt:lpstr>Depression – Gratitude List</vt:lpstr>
      <vt:lpstr>Depression – Gratitude List</vt:lpstr>
      <vt:lpstr>Belief Modification Protocol</vt:lpstr>
      <vt:lpstr>Depression – Schema Modification </vt:lpstr>
      <vt:lpstr>Depression – Schema Modification </vt:lpstr>
      <vt:lpstr>Depression – Schema Modification </vt:lpstr>
      <vt:lpstr>Bipolar Disorder – Characteristics of Mania</vt:lpstr>
      <vt:lpstr>Bipolar Disorder –Mania Coping Skills</vt:lpstr>
      <vt:lpstr>Bipolar Disorder –Mania Coping Skills</vt:lpstr>
      <vt:lpstr>Bipolar Disorder – Coping Skills</vt:lpstr>
      <vt:lpstr>Depression Coping Skills</vt:lpstr>
      <vt:lpstr>Depression Research</vt:lpstr>
      <vt:lpstr>CBT Webinar: Week 4</vt:lpstr>
      <vt:lpstr>Cognitive Model Of Anxiety</vt:lpstr>
      <vt:lpstr>Anxiety  - Primary Distortions</vt:lpstr>
      <vt:lpstr>Anxiety  - Primary Schemas</vt:lpstr>
      <vt:lpstr>Anxiety – Clinical Manifestations</vt:lpstr>
      <vt:lpstr>CBT for GAD</vt:lpstr>
      <vt:lpstr>GAD – Metacognitive Strategies</vt:lpstr>
      <vt:lpstr>GAD – Metacognitive Strategies</vt:lpstr>
      <vt:lpstr>GAD – Metacognitive Strategies</vt:lpstr>
      <vt:lpstr>GAD – Unhelpful Strategies for Dealing with Worry</vt:lpstr>
      <vt:lpstr>GAD – Strategies for Dealing with Worry</vt:lpstr>
      <vt:lpstr>CBT for Phobias</vt:lpstr>
      <vt:lpstr>Behavioral Experiments</vt:lpstr>
      <vt:lpstr>CBT for Panic Disorder</vt:lpstr>
      <vt:lpstr>CBT for Social Anxiety</vt:lpstr>
      <vt:lpstr>PowerPoint Presentation</vt:lpstr>
      <vt:lpstr>PowerPoint Presentation</vt:lpstr>
      <vt:lpstr>CBT for Anxiety/Perfectionism (Antony, 2013)</vt:lpstr>
      <vt:lpstr>CBT for Anxiety/Perfectionism</vt:lpstr>
      <vt:lpstr>CBT for Anxiety/Perfectionism</vt:lpstr>
      <vt:lpstr>CBT for Anxiety/Perfectionism</vt:lpstr>
      <vt:lpstr>CBT for Anxiety/Perfectionism</vt:lpstr>
      <vt:lpstr>Anxiety Disorders –  Cognitive Strategies</vt:lpstr>
      <vt:lpstr>General Strategies for Dealing With Anxiety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CBT Webinar: Week 3</dc:title>
  <cp:lastModifiedBy>Microsoft Office User</cp:lastModifiedBy>
  <cp:revision>1</cp:revision>
  <dcterms:modified xsi:type="dcterms:W3CDTF">2017-02-25T02:42:46Z</dcterms:modified>
</cp:coreProperties>
</file>